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2"/>
    <p:sldMasterId id="2147483708" r:id="rId3"/>
    <p:sldMasterId id="2147484075" r:id="rId4"/>
    <p:sldMasterId id="2147484100" r:id="rId5"/>
  </p:sldMasterIdLst>
  <p:notesMasterIdLst>
    <p:notesMasterId r:id="rId18"/>
  </p:notesMasterIdLst>
  <p:handoutMasterIdLst>
    <p:handoutMasterId r:id="rId19"/>
  </p:handoutMasterIdLst>
  <p:sldIdLst>
    <p:sldId id="1386" r:id="rId6"/>
    <p:sldId id="1262" r:id="rId7"/>
    <p:sldId id="1436" r:id="rId8"/>
    <p:sldId id="1448" r:id="rId9"/>
    <p:sldId id="774" r:id="rId10"/>
    <p:sldId id="689" r:id="rId11"/>
    <p:sldId id="695" r:id="rId12"/>
    <p:sldId id="1076" r:id="rId13"/>
    <p:sldId id="1077" r:id="rId14"/>
    <p:sldId id="1078" r:id="rId15"/>
    <p:sldId id="1391" r:id="rId16"/>
    <p:sldId id="1449" r:id="rId17"/>
  </p:sldIdLst>
  <p:sldSz cx="9906000" cy="6858000" type="A4"/>
  <p:notesSz cx="9996488" cy="6864350"/>
  <p:embeddedFontLst>
    <p:embeddedFont>
      <p:font typeface="Trebuchet MS" panose="020B060302020202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ＭＳ Ｐゴシック" panose="020B0600070205080204" pitchFamily="34" charset="-128"/>
      <p:regular r:id="rId28"/>
    </p:embeddedFont>
  </p:embeddedFontLst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lovrenc" initials="l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494A4B"/>
    <a:srgbClr val="3399FF"/>
    <a:srgbClr val="D7BDA5"/>
    <a:srgbClr val="7CBF33"/>
    <a:srgbClr val="FFCC00"/>
    <a:srgbClr val="996600"/>
    <a:srgbClr val="99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35" autoAdjust="0"/>
    <p:restoredTop sz="95294" autoAdjust="0"/>
  </p:normalViewPr>
  <p:slideViewPr>
    <p:cSldViewPr>
      <p:cViewPr varScale="1">
        <p:scale>
          <a:sx n="79" d="100"/>
          <a:sy n="79" d="100"/>
        </p:scale>
        <p:origin x="918" y="5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201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32076" cy="34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62824" y="0"/>
            <a:ext cx="4332076" cy="34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20022"/>
            <a:ext cx="4332076" cy="34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62824" y="6520022"/>
            <a:ext cx="4332076" cy="34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1" tIns="48171" rIns="96341" bIns="4817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A72727B2-1677-4168-A3A1-7D7F54A6ED0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0908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2076" cy="342741"/>
          </a:xfrm>
          <a:prstGeom prst="rect">
            <a:avLst/>
          </a:prstGeom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62824" y="0"/>
            <a:ext cx="4332076" cy="342741"/>
          </a:xfrm>
          <a:prstGeom prst="rect">
            <a:avLst/>
          </a:prstGeom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C4D7C25-060F-4299-ACE9-E9A420BD771C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40075" y="514350"/>
            <a:ext cx="3716338" cy="2574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pPr lvl="0"/>
            <a:endParaRPr lang="sl-SI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0443" y="3260805"/>
            <a:ext cx="7997190" cy="3089433"/>
          </a:xfrm>
          <a:prstGeom prst="rect">
            <a:avLst/>
          </a:prstGeom>
        </p:spPr>
        <p:txBody>
          <a:bodyPr vert="horz" wrap="square" lIns="96341" tIns="48171" rIns="96341" bIns="4817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l-SI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20022"/>
            <a:ext cx="4332076" cy="342741"/>
          </a:xfrm>
          <a:prstGeom prst="rect">
            <a:avLst/>
          </a:prstGeom>
        </p:spPr>
        <p:txBody>
          <a:bodyPr vert="horz" wrap="square" lIns="96341" tIns="48171" rIns="96341" bIns="4817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62824" y="6520022"/>
            <a:ext cx="4332076" cy="342741"/>
          </a:xfrm>
          <a:prstGeom prst="rect">
            <a:avLst/>
          </a:prstGeom>
        </p:spPr>
        <p:txBody>
          <a:bodyPr vert="horz" wrap="square" lIns="96341" tIns="48171" rIns="96341" bIns="4817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DBAF19C-D86B-4249-B211-C64539ED8DF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6078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40075" y="514350"/>
            <a:ext cx="3716338" cy="2574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487" y="3267152"/>
            <a:ext cx="6953872" cy="2613403"/>
          </a:xfrm>
          <a:noFill/>
        </p:spPr>
        <p:txBody>
          <a:bodyPr wrap="none" anchor="ctr">
            <a:normAutofit fontScale="55000" lnSpcReduction="20000"/>
          </a:bodyPr>
          <a:lstStyle/>
          <a:p>
            <a:r>
              <a:rPr lang="ru-RU" smtClean="0"/>
              <a:t>МЮНХЕН 358 км (</a:t>
            </a:r>
            <a:r>
              <a:rPr lang="en-US" smtClean="0"/>
              <a:t>Muenchen)</a:t>
            </a:r>
            <a:r>
              <a:rPr lang="ru-RU" smtClean="0"/>
              <a:t>			</a:t>
            </a:r>
            <a:endParaRPr lang="en-US" smtClean="0"/>
          </a:p>
          <a:p>
            <a:r>
              <a:rPr lang="ru-RU" smtClean="0"/>
              <a:t>ФИЛЛАХ </a:t>
            </a:r>
            <a:r>
              <a:rPr lang="en-US" smtClean="0"/>
              <a:t> (Beljak)</a:t>
            </a:r>
            <a:r>
              <a:rPr lang="ru-RU" smtClean="0"/>
              <a:t>					</a:t>
            </a:r>
            <a:endParaRPr lang="en-US" smtClean="0"/>
          </a:p>
          <a:p>
            <a:r>
              <a:rPr lang="ru-RU" smtClean="0"/>
              <a:t>ТРИЕСТ</a:t>
            </a:r>
            <a:r>
              <a:rPr lang="en-US" smtClean="0"/>
              <a:t> (Trst)</a:t>
            </a:r>
          </a:p>
          <a:p>
            <a:r>
              <a:rPr lang="ru-RU" smtClean="0"/>
              <a:t>Караванки</a:t>
            </a:r>
            <a:r>
              <a:rPr lang="en-US" smtClean="0"/>
              <a:t> (Karavanke)</a:t>
            </a:r>
          </a:p>
          <a:p>
            <a:r>
              <a:rPr lang="ru-RU" smtClean="0"/>
              <a:t>Шентиль</a:t>
            </a:r>
            <a:r>
              <a:rPr lang="en-US" smtClean="0"/>
              <a:t> (Sentilj)</a:t>
            </a:r>
            <a:endParaRPr lang="ru-RU" smtClean="0"/>
          </a:p>
          <a:p>
            <a:r>
              <a:rPr lang="ru-RU" smtClean="0"/>
              <a:t>ЗАЛЬЦБУРГ 209 км	</a:t>
            </a:r>
            <a:r>
              <a:rPr lang="en-US" smtClean="0"/>
              <a:t>(Salzburg)</a:t>
            </a:r>
          </a:p>
          <a:p>
            <a:r>
              <a:rPr lang="ru-RU" smtClean="0"/>
              <a:t>ЛЮБЛЯНА (ЛЮ) </a:t>
            </a:r>
            <a:r>
              <a:rPr lang="en-US" smtClean="0"/>
              <a:t>(Ljubljana Brnik)</a:t>
            </a:r>
          </a:p>
          <a:p>
            <a:r>
              <a:rPr lang="ru-RU" smtClean="0"/>
              <a:t>Ратече</a:t>
            </a:r>
            <a:r>
              <a:rPr lang="en-US" smtClean="0"/>
              <a:t> (Ratece)</a:t>
            </a:r>
          </a:p>
          <a:p>
            <a:r>
              <a:rPr lang="ru-RU" smtClean="0"/>
              <a:t>Обрежье</a:t>
            </a:r>
            <a:r>
              <a:rPr lang="en-US" smtClean="0"/>
              <a:t> (Obrezje)</a:t>
            </a:r>
            <a:endParaRPr lang="ru-RU" smtClean="0"/>
          </a:p>
          <a:p>
            <a:r>
              <a:rPr lang="ru-RU" smtClean="0"/>
              <a:t>ВЕНА 245 км	</a:t>
            </a:r>
            <a:r>
              <a:rPr lang="en-US" smtClean="0"/>
              <a:t> (Dunaj)</a:t>
            </a:r>
          </a:p>
          <a:p>
            <a:r>
              <a:rPr lang="ru-RU" smtClean="0"/>
              <a:t>УДИНЕ</a:t>
            </a:r>
            <a:r>
              <a:rPr lang="en-US" smtClean="0"/>
              <a:t> (Videm)</a:t>
            </a:r>
          </a:p>
          <a:p>
            <a:r>
              <a:rPr lang="ru-RU" smtClean="0"/>
              <a:t>КЛАГЕНФУРТ (КЛУ) Австрия 65 км</a:t>
            </a:r>
            <a:r>
              <a:rPr lang="en-US" smtClean="0"/>
              <a:t> (Celovec, Avstrija)</a:t>
            </a:r>
          </a:p>
          <a:p>
            <a:r>
              <a:rPr lang="ru-RU" smtClean="0"/>
              <a:t>Любель</a:t>
            </a:r>
            <a:r>
              <a:rPr lang="en-US" smtClean="0"/>
              <a:t> (Ljubelj)</a:t>
            </a:r>
            <a:endParaRPr lang="ru-RU" smtClean="0"/>
          </a:p>
          <a:p>
            <a:r>
              <a:rPr lang="ru-RU" smtClean="0"/>
              <a:t>Грац 48 км </a:t>
            </a:r>
            <a:r>
              <a:rPr lang="en-US" smtClean="0"/>
              <a:t>(Gradec)</a:t>
            </a:r>
          </a:p>
          <a:p>
            <a:r>
              <a:rPr lang="ru-RU" smtClean="0"/>
              <a:t>ВЕНЕЦИЯ 183 км</a:t>
            </a:r>
            <a:r>
              <a:rPr lang="en-US" smtClean="0"/>
              <a:t> (Benetke)</a:t>
            </a:r>
          </a:p>
          <a:p>
            <a:r>
              <a:rPr lang="ru-RU" smtClean="0"/>
              <a:t>ЗАГРЕБ 33 км</a:t>
            </a:r>
            <a:r>
              <a:rPr lang="en-US" smtClean="0"/>
              <a:t> (Zagreb)</a:t>
            </a:r>
          </a:p>
          <a:p>
            <a:r>
              <a:rPr lang="ru-RU" smtClean="0"/>
              <a:t>Рожна Долина</a:t>
            </a:r>
            <a:r>
              <a:rPr lang="en-US" smtClean="0"/>
              <a:t> (Rozna dolina)</a:t>
            </a:r>
            <a:endParaRPr lang="ru-RU" smtClean="0"/>
          </a:p>
          <a:p>
            <a:r>
              <a:rPr lang="ru-RU" smtClean="0"/>
              <a:t>БУДАПЕШТ 300 км</a:t>
            </a:r>
            <a:r>
              <a:rPr lang="en-US" smtClean="0"/>
              <a:t> (Budimpesta)</a:t>
            </a:r>
          </a:p>
          <a:p>
            <a:r>
              <a:rPr lang="ru-RU" smtClean="0"/>
              <a:t>МИЛАН 434 км</a:t>
            </a:r>
            <a:r>
              <a:rPr lang="en-US" smtClean="0"/>
              <a:t> (Milano)</a:t>
            </a:r>
          </a:p>
          <a:p>
            <a:r>
              <a:rPr lang="ru-RU" smtClean="0"/>
              <a:t>Фернетичи</a:t>
            </a:r>
            <a:r>
              <a:rPr lang="en-US" smtClean="0"/>
              <a:t> (Fernetici)</a:t>
            </a:r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217869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87A6B-102A-4F09-A48A-F74B6DA1EAF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DD5F3-26CC-48B0-89BA-C876107992F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95302" y="274642"/>
            <a:ext cx="653415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6B21-EF1A-4F1B-AE8D-C9E311D59FA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/>
          </p:nvPr>
        </p:nvSpPr>
        <p:spPr>
          <a:xfrm>
            <a:off x="495300" y="274642"/>
            <a:ext cx="8915400" cy="5851525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5B036-B4E6-4E67-A470-7A2020A550A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C052E-CE91-47C4-89DB-51E67DDF358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2E05E-6F4D-43D1-AAAF-B83DC248DC5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58D57-B700-4126-B41B-CA13DCA56D0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DC9A6-19E4-4C27-BE3E-ED7BB8321ED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94B32-C440-4630-9E7B-B16AF121199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29AF1-D61E-443A-A8F3-6E61D974875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7BA0C-27FC-4FB6-9854-2F2F76D3BA9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6B19C-3AFA-4C8B-B157-9AF441967AD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8BF99-635E-4EF7-878C-7098E7828AB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3ADFF-0427-41EA-B115-FC4239BC566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DCAD3-C92C-46F5-B4C5-4ABBECA71E1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95302" y="274642"/>
            <a:ext cx="653415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43E85-7A6F-4E2F-8361-82792E9E7E1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122247-1114-401C-AE8E-D2A69B4EBB17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4F7506-4D53-43DB-99C6-95F6C5FD733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4807C0C-5322-432E-B1C0-50797ACA1352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D8C0CF-3F0F-4F39-AA93-ADD801BD936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5C80BF-AC43-4AE3-B54E-8ED41C976AD6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B3E032C-9424-422A-A761-E737EF6BC8A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BC93D2-978B-4E90-B7AD-2C650132D6F6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73F1B0-0E1D-4B8E-B69C-E5DF2BE162F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0B2A39-FA36-42A4-B147-BDC5951CC66A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C7343D9-66A5-497C-9C76-3CDFFB3D15A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E7A703-0A1D-4795-9E90-5A41F1B428EE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C9DC0F-45DF-478E-AE85-D9CE1499079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A74DC-878B-4B63-A1A9-952F8F80B7A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57B9D3-25BA-4635-A75E-1E60519C922E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5F609F-63B1-4178-B605-4E4B2C4CF00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B8D4561-4A61-4C23-B839-ADFE83AADBD0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01F2FF-102A-4049-8DDB-935D1A3A441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9628E0-F819-4C0F-B215-450A546E2235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25157E-88D8-429E-BED5-262A711A776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A721597-E3BD-40DE-BC66-5789699121C6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674C18-E6A8-40D7-8947-171666C27A7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7E34384-B157-486E-994A-225F48C0D6EE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103EDD6-8258-49C1-BE39-982D9F4A600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87A6B-102A-4F09-A48A-F74B6DA1EAF1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39571"/>
      </p:ext>
    </p:extLst>
  </p:cSld>
  <p:clrMapOvr>
    <a:masterClrMapping/>
  </p:clrMapOvr>
  <p:transition advTm="1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6B19C-3AFA-4C8B-B157-9AF441967ADA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88485"/>
      </p:ext>
    </p:extLst>
  </p:cSld>
  <p:clrMapOvr>
    <a:masterClrMapping/>
  </p:clrMapOvr>
  <p:transition advTm="1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A74DC-878B-4B63-A1A9-952F8F80B7AB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11156"/>
      </p:ext>
    </p:extLst>
  </p:cSld>
  <p:clrMapOvr>
    <a:masterClrMapping/>
  </p:clrMapOvr>
  <p:transition advTm="1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F9A98-2346-4765-9376-50A7480A4A28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44477"/>
      </p:ext>
    </p:extLst>
  </p:cSld>
  <p:clrMapOvr>
    <a:masterClrMapping/>
  </p:clrMapOvr>
  <p:transition advTm="1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286A-2C44-4BEB-9390-2FA464F7DDB5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76383"/>
      </p:ext>
    </p:extLst>
  </p:cSld>
  <p:clrMapOvr>
    <a:masterClrMapping/>
  </p:clrMapOvr>
  <p:transition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F9A98-2346-4765-9376-50A7480A4A2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9628-E974-4FE2-AC34-825786F684BA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65382"/>
      </p:ext>
    </p:extLst>
  </p:cSld>
  <p:clrMapOvr>
    <a:masterClrMapping/>
  </p:clrMapOvr>
  <p:transition advTm="1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03ABD-5A5B-472E-8AAA-4D912DE6FF75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3417"/>
      </p:ext>
    </p:extLst>
  </p:cSld>
  <p:clrMapOvr>
    <a:masterClrMapping/>
  </p:clrMapOvr>
  <p:transition advTm="1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FFF9F-59F0-4C7F-BD06-70D786F3315A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98632"/>
      </p:ext>
    </p:extLst>
  </p:cSld>
  <p:clrMapOvr>
    <a:masterClrMapping/>
  </p:clrMapOvr>
  <p:transition advTm="1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DC46-AAA5-4336-AA91-14B7269106EB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31902"/>
      </p:ext>
    </p:extLst>
  </p:cSld>
  <p:clrMapOvr>
    <a:masterClrMapping/>
  </p:clrMapOvr>
  <p:transition advTm="1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DD5F3-26CC-48B0-89BA-C876107992F2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47727"/>
      </p:ext>
    </p:extLst>
  </p:cSld>
  <p:clrMapOvr>
    <a:masterClrMapping/>
  </p:clrMapOvr>
  <p:transition advTm="1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95302" y="274642"/>
            <a:ext cx="653415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6B21-EF1A-4F1B-AE8D-C9E311D59FA8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12376"/>
      </p:ext>
    </p:extLst>
  </p:cSld>
  <p:clrMapOvr>
    <a:masterClrMapping/>
  </p:clrMapOvr>
  <p:transition advTm="1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/>
          </p:nvPr>
        </p:nvSpPr>
        <p:spPr>
          <a:xfrm>
            <a:off x="495300" y="274642"/>
            <a:ext cx="8915400" cy="5851525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5B036-B4E6-4E67-A470-7A2020A550A8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61323"/>
      </p:ext>
    </p:extLst>
  </p:cSld>
  <p:clrMapOvr>
    <a:masterClrMapping/>
  </p:clrMapOvr>
  <p:transition advTm="1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122247-1114-401C-AE8E-D2A69B4EBB17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4F7506-4D53-43DB-99C6-95F6C5FD733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5068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4807C0C-5322-432E-B1C0-50797ACA1352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D8C0CF-3F0F-4F39-AA93-ADD801BD936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8943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5C80BF-AC43-4AE3-B54E-8ED41C976AD6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B3E032C-9424-422A-A761-E737EF6BC8A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324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286A-2C44-4BEB-9390-2FA464F7DDB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BC93D2-978B-4E90-B7AD-2C650132D6F6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73F1B0-0E1D-4B8E-B69C-E5DF2BE162F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3220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0B2A39-FA36-42A4-B147-BDC5951CC66A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C7343D9-66A5-497C-9C76-3CDFFB3D15A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9660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E7A703-0A1D-4795-9E90-5A41F1B428EE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C9DC0F-45DF-478E-AE85-D9CE1499079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50094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57B9D3-25BA-4635-A75E-1E60519C922E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5F609F-63B1-4178-B605-4E4B2C4CF00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5497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B8D4561-4A61-4C23-B839-ADFE83AADBD0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01F2FF-102A-4049-8DDB-935D1A3A441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2832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9628E0-F819-4C0F-B215-450A546E2235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25157E-88D8-429E-BED5-262A711A776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9201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A721597-E3BD-40DE-BC66-5789699121C6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674C18-E6A8-40D7-8947-171666C27A7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0398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7E34384-B157-486E-994A-225F48C0D6EE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103EDD6-8258-49C1-BE39-982D9F4A600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2550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9628-E974-4FE2-AC34-825786F684B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03ABD-5A5B-472E-8AAA-4D912DE6FF7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FFF9F-59F0-4C7F-BD06-70D786F3315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DC46-AAA5-4336-AA91-14B7269106E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  <p:transition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fld id="{A4FE18FA-6701-4969-9484-58E35B2B53C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</p:sldLayoutIdLst>
  <p:transition advTm="1000">
    <p:fade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5028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sl-SI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fld id="{03489AC9-CAD5-4AD9-821C-C6DC6092230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ransition advTm="1000">
    <p:fade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E268345-D726-499C-8395-EA04BBEE28FF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446AE88-50A2-40D4-ADE7-9C9AE4162FB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endParaRPr lang="sl-SI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fld id="{A4FE18FA-6701-4969-9484-58E35B2B53C4}" type="slidenum">
              <a:rPr lang="sl-SI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8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</p:sldLayoutIdLst>
  <p:transition advTm="1000">
    <p:fade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E268345-D726-499C-8395-EA04BBEE28FF}" type="datetimeFigureOut">
              <a:rPr lang="sl-SI"/>
              <a:pPr>
                <a:defRPr/>
              </a:pPr>
              <a:t>6.12.2018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446AE88-50A2-40D4-ADE7-9C9AE4162FB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312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5" Type="http://schemas.openxmlformats.org/officeDocument/2006/relationships/image" Target="file://localhost/Volumes/Sava%20Turizem%20-%20Centrala/KROVNI%20MATERIJALI/FOTOTEKA/Sava%20hoteli%20Bled/FOTKE/Hotel%20Park/Roof%20top%20bar_HP_Foto%20DD_07%2015.jpg" TargetMode="Externa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3"/>
          <p:cNvSpPr txBox="1">
            <a:spLocks/>
          </p:cNvSpPr>
          <p:nvPr/>
        </p:nvSpPr>
        <p:spPr bwMode="auto">
          <a:xfrm>
            <a:off x="920552" y="1268760"/>
            <a:ext cx="84201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9A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SAVA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B9A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HOTELS &amp; RESORTS </a:t>
            </a:r>
            <a:endParaRPr kumimoji="0" lang="sl-SI" sz="4000" b="1" i="0" u="none" strike="noStrike" kern="1200" cap="none" spc="0" normalizeH="0" baseline="0" noProof="0" dirty="0" smtClean="0">
              <a:ln>
                <a:noFill/>
              </a:ln>
              <a:solidFill>
                <a:srgbClr val="B9AF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9A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ЯВЛЯЕТСЯ </a:t>
            </a: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B9A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КРУПНЕЙШЕЙ ТУРИСТИЧЕСКОЙ СЕТЬЮ </a:t>
            </a:r>
            <a:endParaRPr kumimoji="0" lang="sl-SI" sz="2900" b="1" i="0" u="none" strike="noStrike" kern="1200" cap="none" spc="0" normalizeH="0" baseline="0" noProof="0" dirty="0" smtClean="0">
              <a:ln>
                <a:noFill/>
              </a:ln>
              <a:solidFill>
                <a:srgbClr val="B9AF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9A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В</a:t>
            </a:r>
            <a:r>
              <a:rPr kumimoji="0" lang="en-GB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9A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rgbClr val="B9A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СЛОВЕНИИ</a:t>
            </a:r>
            <a:endParaRPr kumimoji="0" lang="sl-SI" sz="2900" b="1" i="0" u="none" strike="noStrike" kern="1200" cap="none" spc="0" normalizeH="0" baseline="0" noProof="0" dirty="0">
              <a:ln>
                <a:noFill/>
              </a:ln>
              <a:solidFill>
                <a:srgbClr val="B9AF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Мы предлагаем своим гостям широкий выбор курортов по 6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направлениям от региона Гореньска и до Помурья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Sava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Hotel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Bled,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Терме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3000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Лечебно-оздоровительный курорт Раденцы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Терме Птуй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Терме Бановцы и Терме Лендава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  <a:endParaRPr kumimoji="0" lang="sl-SI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Мы приглашаем вас посетить наши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бальнеологические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курорты 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насладиться своеобразием каждого из них: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endParaRPr kumimoji="0" 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лечебные минеральные ванны в Раденцах – захватывающие дух</a:t>
            </a:r>
            <a:endParaRPr kumimoji="0" 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водные парки в Термах 3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000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и в Термах Птуй – </a:t>
            </a:r>
            <a:endParaRPr kumimoji="0" 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п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отрясающее воображение озеро Блед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endParaRPr kumimoji="0" lang="sl-SI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l-SI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35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tel Savica_Foto AV_11 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4669" y="0"/>
            <a:ext cx="11144250" cy="6858000"/>
          </a:xfrm>
          <a:prstGeom prst="rect">
            <a:avLst/>
          </a:prstGeom>
        </p:spPr>
      </p:pic>
      <p:sp>
        <p:nvSpPr>
          <p:cNvPr id="5" name="PoljeZBesedilom 5"/>
          <p:cNvSpPr txBox="1">
            <a:spLocks noChangeArrowheads="1"/>
          </p:cNvSpPr>
          <p:nvPr/>
        </p:nvSpPr>
        <p:spPr bwMode="auto">
          <a:xfrm>
            <a:off x="7041232" y="0"/>
            <a:ext cx="3138350" cy="6894195"/>
          </a:xfrm>
          <a:prstGeom prst="rect">
            <a:avLst/>
          </a:prstGeom>
          <a:solidFill>
            <a:srgbClr val="948A5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ru-RU" altLang="sl-SI" sz="28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Отель «Савица Гарни»</a:t>
            </a:r>
            <a:r>
              <a:rPr lang="sl-SI" altLang="sl-SI" sz="28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****</a:t>
            </a:r>
            <a:r>
              <a:rPr lang="ru-RU" altLang="sl-SI" sz="28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- </a:t>
            </a:r>
            <a:endParaRPr lang="sl-SI" altLang="sl-SI" sz="2800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/>
            <a:r>
              <a:rPr lang="ru-RU" altLang="sl-SI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в 2018 г. получил </a:t>
            </a:r>
            <a:endParaRPr lang="sl-SI" altLang="sl-SI" sz="2400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/>
            <a:r>
              <a:rPr lang="ru-RU" altLang="sl-SI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ч</a:t>
            </a:r>
            <a:r>
              <a:rPr lang="ru-RU" altLang="sl-SI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етвертую звездочку</a:t>
            </a:r>
            <a:endParaRPr lang="sl-SI" altLang="sl-SI" sz="24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ru-RU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sl-SI" altLang="sl-SI" sz="8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0" name="Content Placeholder 9" descr="Triple room_HS_Foto JG_10 14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491" y="0"/>
            <a:ext cx="4395405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86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slov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l-SI" smtClean="0"/>
          </a:p>
        </p:txBody>
      </p:sp>
      <p:pic>
        <p:nvPicPr>
          <p:cNvPr id="26627" name="Ograda vsebine 3" descr="kremna_rezi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1473" y="-26988"/>
            <a:ext cx="11174413" cy="6881813"/>
          </a:xfrm>
          <a:noFill/>
          <a:ln>
            <a:miter lim="800000"/>
            <a:headEnd/>
            <a:tailEnd/>
          </a:ln>
        </p:spPr>
      </p:pic>
      <p:sp>
        <p:nvSpPr>
          <p:cNvPr id="26628" name="PoljeZBesedilom 5"/>
          <p:cNvSpPr txBox="1">
            <a:spLocks noChangeArrowheads="1"/>
          </p:cNvSpPr>
          <p:nvPr/>
        </p:nvSpPr>
        <p:spPr bwMode="auto">
          <a:xfrm>
            <a:off x="6249144" y="0"/>
            <a:ext cx="3384376" cy="7048083"/>
          </a:xfrm>
          <a:prstGeom prst="rect">
            <a:avLst/>
          </a:prstGeom>
          <a:solidFill>
            <a:srgbClr val="948A54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ru-RU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Оригинальное </a:t>
            </a:r>
          </a:p>
          <a:p>
            <a:r>
              <a:rPr lang="ru-RU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Блейское пирожное - знаменитая</a:t>
            </a:r>
            <a:endParaRPr lang="ru-RU" sz="24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r>
              <a:rPr lang="ru-RU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«крем-шнита»</a:t>
            </a:r>
            <a:endParaRPr lang="sl-SI" sz="2400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sl-SI" sz="8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326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1112838" y="2263775"/>
            <a:ext cx="8228012" cy="4305300"/>
          </a:xfrm>
          <a:prstGeom prst="rect">
            <a:avLst/>
          </a:prstGeom>
        </p:spPr>
        <p:txBody>
          <a:bodyPr lIns="95792" tIns="47896" rIns="95792" bIns="47896"/>
          <a:lstStyle/>
          <a:p>
            <a:pPr marL="359040" marR="0" lvl="0" indent="-359040" algn="l" defTabSz="914400" rtl="0" eaLnBrk="1" fontAlgn="base" latinLnBrk="0" hangingPunct="1">
              <a:lnSpc>
                <a:spcPct val="90000"/>
              </a:lnSpc>
              <a:spcBef>
                <a:spcPts val="1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992560" y="908721"/>
          <a:ext cx="8352928" cy="5904655"/>
        </p:xfrm>
        <a:graphic>
          <a:graphicData uri="http://schemas.openxmlformats.org/drawingml/2006/table">
            <a:tbl>
              <a:tblPr/>
              <a:tblGrid>
                <a:gridCol w="14836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692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1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l-SI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SHR 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курорты</a:t>
                      </a:r>
                      <a:endParaRPr lang="sl-SI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Почему именно этот курорт ?</a:t>
                      </a:r>
                      <a:endParaRPr lang="sl-SI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48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САВА ОТЕЛИ БЛЕД 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Arial"/>
                        </a:rPr>
                        <a:t>- 5-е идиллистическое место в Европе 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(по выражению журнала «</a:t>
                      </a:r>
                      <a:r>
                        <a:rPr lang="sl-SI" sz="1400" dirty="0" err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Forbs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») 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уникальное озеро Блед с островком посредине в окружении живописных Альп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прекрасный</a:t>
                      </a:r>
                      <a:r>
                        <a:rPr lang="ru-RU" sz="1400" baseline="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веллнесс и спа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Блейская крем-шнита (более 1</a:t>
                      </a:r>
                      <a:r>
                        <a:rPr lang="sl-SI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 млн. пирожных</a:t>
                      </a:r>
                      <a:r>
                        <a:rPr lang="ru-RU" sz="1400" baseline="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 до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 201</a:t>
                      </a:r>
                      <a:r>
                        <a:rPr lang="sl-SI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 г.)  //</a:t>
                      </a:r>
                      <a:r>
                        <a:rPr lang="ru-RU" sz="1400" baseline="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 празднование 6</a:t>
                      </a:r>
                      <a:r>
                        <a:rPr lang="sl-SI" sz="1400" baseline="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r>
                        <a:rPr lang="ru-RU" sz="1400" baseline="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-летия</a:t>
                      </a:r>
                      <a:r>
                        <a:rPr lang="sl-SI" sz="1400" baseline="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48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ТЕРМЕ 3000 </a:t>
                      </a:r>
                      <a:r>
                        <a:rPr lang="ru-RU" sz="11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МОРАВСКИЕ ТОПЛИЦЫ</a:t>
                      </a:r>
                      <a:endParaRPr lang="sl-SI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Arial"/>
                        </a:rPr>
                        <a:t>- черная термоминеральная 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+mn-lt"/>
                          <a:ea typeface="Calibri"/>
                          <a:cs typeface="Arial"/>
                        </a:rPr>
                        <a:t>вода </a:t>
                      </a:r>
                      <a:r>
                        <a:rPr lang="ru-RU" sz="1200" dirty="0">
                          <a:solidFill>
                            <a:srgbClr val="1F497D"/>
                          </a:solidFill>
                          <a:latin typeface="+mn-lt"/>
                          <a:ea typeface="Calibri"/>
                          <a:cs typeface="Arial"/>
                        </a:rPr>
                        <a:t>(кожа,</a:t>
                      </a:r>
                      <a:r>
                        <a:rPr lang="ru-RU" sz="1200" baseline="0" dirty="0">
                          <a:solidFill>
                            <a:srgbClr val="1F497D"/>
                          </a:solidFill>
                          <a:latin typeface="+mn-lt"/>
                          <a:ea typeface="Calibri"/>
                          <a:cs typeface="Arial"/>
                        </a:rPr>
                        <a:t> ревматизм</a:t>
                      </a:r>
                      <a:r>
                        <a:rPr lang="ru-RU" sz="1200" dirty="0">
                          <a:solidFill>
                            <a:srgbClr val="1F497D"/>
                          </a:solidFill>
                          <a:latin typeface="+mn-lt"/>
                          <a:ea typeface="Calibri"/>
                          <a:cs typeface="Arial"/>
                        </a:rPr>
                        <a:t>)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4D86"/>
                          </a:solidFill>
                          <a:latin typeface="Calibri"/>
                          <a:ea typeface="Calibri"/>
                          <a:cs typeface="Arial"/>
                        </a:rPr>
                        <a:t>/ </a:t>
                      </a:r>
                      <a:r>
                        <a:rPr lang="ru-RU" sz="11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также в номерах »Ливада престиж« 5*</a:t>
                      </a:r>
                      <a:endParaRPr lang="sl-SI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септариум (камни возраста 150 тыс.лет)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собственная линия косметики «</a:t>
                      </a:r>
                      <a:r>
                        <a:rPr lang="sl-SI" sz="1400" dirty="0" err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Thermalium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» (с черной термальной водой)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Аквапарк (5000 м</a:t>
                      </a:r>
                      <a:r>
                        <a:rPr lang="ru-RU" sz="1400" baseline="300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) – </a:t>
                      </a:r>
                      <a:r>
                        <a:rPr lang="ru-RU" sz="13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«Аквалуп» - 4-я по скорости в Европе горка с «мертвой петлей» на 360</a:t>
                      </a:r>
                      <a:r>
                        <a:rPr lang="ru-RU" sz="1300" baseline="300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о</a:t>
                      </a:r>
                      <a:endParaRPr lang="sl-SI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2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ЛЕЧЕБНО -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ОЗДОРОВИТЕЛЬНЫЙ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КУРОРТ РАДЕНЦЫ </a:t>
                      </a:r>
                      <a:endParaRPr lang="sl-SI" sz="16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Arial"/>
                        </a:rPr>
                        <a:t>- королевство 3-х сердец (13</a:t>
                      </a:r>
                      <a:r>
                        <a:rPr lang="sl-SI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Arial"/>
                        </a:rPr>
                        <a:t>6</a:t>
                      </a:r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Arial"/>
                        </a:rPr>
                        <a:t> лет</a:t>
                      </a:r>
                      <a:r>
                        <a:rPr lang="sl-SI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Arial"/>
                        </a:rPr>
                        <a:t> / 1882</a:t>
                      </a:r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Arial"/>
                        </a:rPr>
                        <a:t>) </a:t>
                      </a:r>
                      <a:endParaRPr lang="sl-SI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Arial"/>
                        </a:rPr>
                        <a:t>- пионер в лечении и реабилитации сердечно-сосудистой системы</a:t>
                      </a:r>
                      <a:endParaRPr lang="sl-SI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Arial"/>
                        </a:rPr>
                        <a:t>- минеральная вода «Раденска» из собственного Лечебного источника </a:t>
                      </a:r>
                      <a:r>
                        <a:rPr lang="ru-RU" sz="1400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Arial"/>
                        </a:rPr>
                        <a:t>(питьевой курс)</a:t>
                      </a:r>
                      <a:endParaRPr lang="sl-SI" sz="14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Arial"/>
                        </a:rPr>
                        <a:t>- природные минеральные ванны с природным СО2</a:t>
                      </a:r>
                      <a:endParaRPr lang="sl-SI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Arial"/>
                        </a:rPr>
                        <a:t>- диагностический центр, лечение, профилактика и велнес в одном месте</a:t>
                      </a:r>
                      <a:endParaRPr lang="sl-SI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6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ТЕРМЕ ПТУЙ 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Arial"/>
                        </a:rPr>
                        <a:t>- самый старый город в Словении </a:t>
                      </a:r>
                      <a:endParaRPr lang="sl-SI" sz="1400" b="1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атмосфера Древнего Рима (велнес и спа по-римски)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Аквапарк (4200 м</a:t>
                      </a:r>
                      <a:r>
                        <a:rPr lang="ru-RU" sz="1400" baseline="300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) с большой системой водных горок и каскадов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Летние римские игры</a:t>
                      </a:r>
                      <a:r>
                        <a:rPr lang="sl-SI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и</a:t>
                      </a:r>
                      <a:r>
                        <a:rPr lang="ru-RU" sz="1400" baseline="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традиционный карнавал с курентами и масками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48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ТЕРМЕ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БАНОВЦЫ 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термоминеральная вода, богатая фтором (суставы, мышцы)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Arial"/>
                        </a:rPr>
                        <a:t>- богатая анимационная программа для детей </a:t>
                      </a:r>
                      <a:endParaRPr lang="sl-SI" sz="1400" b="1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уникальный веллнесс для души и тела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мельница на реке Мура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18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ТЕРМЕ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ЛЕНДАВА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Arial"/>
                        </a:rPr>
                        <a:t>- зеленая парафиновая термальная вода  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+mn-lt"/>
                          <a:ea typeface="Calibri"/>
                          <a:cs typeface="Arial"/>
                        </a:rPr>
                        <a:t>(ревматизм, омоложение кожи)</a:t>
                      </a:r>
                      <a:endParaRPr lang="sl-SI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ванны с природным парафином, парафанго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европейская столица бограча 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- собственная линия косметики «</a:t>
                      </a:r>
                      <a:r>
                        <a:rPr lang="sl-SI" sz="1400" dirty="0" err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Lyndva</a:t>
                      </a:r>
                      <a:r>
                        <a:rPr lang="ru-RU" sz="1400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Arial"/>
                        </a:rPr>
                        <a:t>» (с парафиновой водой)</a:t>
                      </a:r>
                      <a:endParaRPr lang="sl-SI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26" marR="5132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29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Slika 5" descr="zemljevid 01.jpg"/>
          <p:cNvPicPr>
            <a:picLocks noChangeAspect="1"/>
          </p:cNvPicPr>
          <p:nvPr/>
        </p:nvPicPr>
        <p:blipFill>
          <a:blip r:embed="rId3" cstate="print"/>
          <a:srcRect l="12614" t="25000" r="1292"/>
          <a:stretch>
            <a:fillRect/>
          </a:stretch>
        </p:blipFill>
        <p:spPr bwMode="auto">
          <a:xfrm>
            <a:off x="0" y="1100142"/>
            <a:ext cx="9906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PoljeZBesedilom 4"/>
          <p:cNvSpPr txBox="1">
            <a:spLocks noChangeArrowheads="1"/>
          </p:cNvSpPr>
          <p:nvPr/>
        </p:nvSpPr>
        <p:spPr bwMode="auto">
          <a:xfrm>
            <a:off x="1771652" y="1490663"/>
            <a:ext cx="17557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64" tIns="33682" rIns="67364" bIns="33682">
            <a:spAutoFit/>
          </a:bodyPr>
          <a:lstStyle/>
          <a:p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МЮНХЕН 358 км</a:t>
            </a:r>
            <a:r>
              <a:rPr lang="sl-SI" sz="1300" b="1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sl-SI" sz="1300" b="1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ЗАЛЬЦБУРГ 209 км</a:t>
            </a:r>
            <a:endParaRPr lang="sl-SI" sz="13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32" name="PoljeZBesedilom 7"/>
          <p:cNvSpPr txBox="1">
            <a:spLocks noChangeArrowheads="1"/>
          </p:cNvSpPr>
          <p:nvPr/>
        </p:nvSpPr>
        <p:spPr bwMode="auto">
          <a:xfrm>
            <a:off x="2484440" y="2098675"/>
            <a:ext cx="14192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64" tIns="33682" rIns="67364" bIns="33682">
            <a:spAutoFit/>
          </a:bodyPr>
          <a:lstStyle/>
          <a:p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ФИЛЛАХ</a:t>
            </a:r>
            <a:endParaRPr lang="sl-SI" sz="13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33" name="PoljeZBesedilom 8"/>
          <p:cNvSpPr txBox="1">
            <a:spLocks noChangeArrowheads="1"/>
          </p:cNvSpPr>
          <p:nvPr/>
        </p:nvSpPr>
        <p:spPr bwMode="auto">
          <a:xfrm>
            <a:off x="5118100" y="1490663"/>
            <a:ext cx="1419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64" tIns="33682" rIns="67364" bIns="33682">
            <a:spAutoFit/>
          </a:bodyPr>
          <a:lstStyle/>
          <a:p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ВЕНА 245 км</a:t>
            </a:r>
            <a:r>
              <a:rPr lang="sl-SI" sz="1300" b="1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sl-SI" sz="1300" b="1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Грац 48 км </a:t>
            </a:r>
            <a:endParaRPr lang="sl-SI" sz="13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34" name="PoljeZBesedilom 9"/>
          <p:cNvSpPr txBox="1">
            <a:spLocks noChangeArrowheads="1"/>
          </p:cNvSpPr>
          <p:nvPr/>
        </p:nvSpPr>
        <p:spPr bwMode="auto">
          <a:xfrm>
            <a:off x="7586663" y="2147892"/>
            <a:ext cx="1700212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64" tIns="33682" rIns="67364" bIns="33682">
            <a:spAutoFit/>
          </a:bodyPr>
          <a:lstStyle/>
          <a:p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БУДАПЕШТ 300 км</a:t>
            </a:r>
            <a:endParaRPr lang="sl-SI" sz="13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35" name="PoljeZBesedilom 10"/>
          <p:cNvSpPr txBox="1">
            <a:spLocks noChangeArrowheads="1"/>
          </p:cNvSpPr>
          <p:nvPr/>
        </p:nvSpPr>
        <p:spPr bwMode="auto">
          <a:xfrm>
            <a:off x="6324602" y="4325942"/>
            <a:ext cx="14192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64" tIns="33682" rIns="67364" bIns="33682">
            <a:spAutoFit/>
          </a:bodyPr>
          <a:lstStyle/>
          <a:p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ЗАГРЕБ 33 км</a:t>
            </a:r>
            <a:endParaRPr lang="sl-SI" sz="13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36" name="PoljeZBesedilom 11"/>
          <p:cNvSpPr txBox="1">
            <a:spLocks noChangeArrowheads="1"/>
          </p:cNvSpPr>
          <p:nvPr/>
        </p:nvSpPr>
        <p:spPr bwMode="auto">
          <a:xfrm>
            <a:off x="619125" y="3667127"/>
            <a:ext cx="1419225" cy="46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64" tIns="33682" rIns="67364" bIns="33682">
            <a:spAutoFit/>
          </a:bodyPr>
          <a:lstStyle/>
          <a:p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ВЕНЕЦИЯ</a:t>
            </a:r>
            <a:r>
              <a:rPr lang="sl-SI" sz="1300" b="1">
                <a:solidFill>
                  <a:prstClr val="black"/>
                </a:solidFill>
                <a:latin typeface="Calibri" pitchFamily="34" charset="0"/>
              </a:rPr>
              <a:t> 183 </a:t>
            </a:r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км </a:t>
            </a:r>
            <a:r>
              <a:rPr lang="sl-SI" sz="1300" b="1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sl-SI" sz="1300" b="1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МИЛАН 434 км</a:t>
            </a:r>
            <a:r>
              <a:rPr lang="en-US" sz="1300" b="1">
                <a:solidFill>
                  <a:prstClr val="black"/>
                </a:solidFill>
                <a:latin typeface="Calibri" pitchFamily="34" charset="0"/>
              </a:rPr>
              <a:t> </a:t>
            </a:r>
            <a:endParaRPr lang="sl-SI" sz="13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37" name="PoljeZBesedilom 12"/>
          <p:cNvSpPr txBox="1">
            <a:spLocks noChangeArrowheads="1"/>
          </p:cNvSpPr>
          <p:nvPr/>
        </p:nvSpPr>
        <p:spPr bwMode="auto">
          <a:xfrm>
            <a:off x="1662114" y="4579938"/>
            <a:ext cx="14192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64" tIns="33682" rIns="67364" bIns="33682">
            <a:spAutoFit/>
          </a:bodyPr>
          <a:lstStyle/>
          <a:p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ТРИЕСТ</a:t>
            </a:r>
            <a:endParaRPr lang="sl-SI" sz="13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38" name="PoljeZBesedilom 13"/>
          <p:cNvSpPr txBox="1">
            <a:spLocks noChangeArrowheads="1"/>
          </p:cNvSpPr>
          <p:nvPr/>
        </p:nvSpPr>
        <p:spPr bwMode="auto">
          <a:xfrm>
            <a:off x="1393825" y="2698750"/>
            <a:ext cx="141922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64" tIns="33682" rIns="67364" bIns="33682">
            <a:spAutoFit/>
          </a:bodyPr>
          <a:lstStyle/>
          <a:p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УДИНЕ</a:t>
            </a:r>
            <a:endParaRPr lang="sl-SI" sz="13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3197227" y="2198692"/>
            <a:ext cx="1700213" cy="268287"/>
          </a:xfrm>
          <a:prstGeom prst="rect">
            <a:avLst/>
          </a:prstGeom>
          <a:noFill/>
        </p:spPr>
        <p:txBody>
          <a:bodyPr lIns="67364" tIns="33682" rIns="67364" bIns="33682">
            <a:spAutoFit/>
          </a:bodyPr>
          <a:lstStyle/>
          <a:p>
            <a:pPr>
              <a:defRPr/>
            </a:pPr>
            <a:r>
              <a:rPr lang="ru-RU" sz="1300" b="1" cap="all" dirty="0">
                <a:solidFill>
                  <a:prstClr val="black"/>
                </a:solidFill>
                <a:latin typeface="Calibri" pitchFamily="34" charset="0"/>
              </a:rPr>
              <a:t>КЛАГЕНФУРТ 65 </a:t>
            </a:r>
            <a:r>
              <a:rPr lang="ru-RU" sz="1300" b="1" dirty="0">
                <a:solidFill>
                  <a:prstClr val="black"/>
                </a:solidFill>
                <a:latin typeface="Calibri" pitchFamily="34" charset="0"/>
              </a:rPr>
              <a:t>км</a:t>
            </a:r>
            <a:endParaRPr lang="sl-SI" sz="1300" b="1" cap="all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3965575" y="3567113"/>
            <a:ext cx="1419225" cy="266700"/>
          </a:xfrm>
          <a:prstGeom prst="rect">
            <a:avLst/>
          </a:prstGeom>
          <a:noFill/>
        </p:spPr>
        <p:txBody>
          <a:bodyPr lIns="67364" tIns="33682" rIns="67364" bIns="33682">
            <a:spAutoFit/>
          </a:bodyPr>
          <a:lstStyle/>
          <a:p>
            <a:pPr>
              <a:defRPr/>
            </a:pPr>
            <a:r>
              <a:rPr lang="ru-RU" sz="1300" b="1" dirty="0">
                <a:solidFill>
                  <a:prstClr val="black"/>
                </a:solidFill>
                <a:latin typeface="Calibri" pitchFamily="34" charset="0"/>
              </a:rPr>
              <a:t>ЛЮБЛЯНА</a:t>
            </a:r>
            <a:r>
              <a:rPr lang="sl-SI" sz="13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300" b="1" dirty="0">
                <a:solidFill>
                  <a:prstClr val="black"/>
                </a:solidFill>
                <a:latin typeface="Calibri" pitchFamily="34" charset="0"/>
              </a:rPr>
              <a:t>(ЛЮ) </a:t>
            </a:r>
            <a:endParaRPr lang="sl-SI" sz="1300" b="1" cap="all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4459288" y="1743079"/>
            <a:ext cx="299550" cy="391187"/>
          </a:xfrm>
          <a:prstGeom prst="rect">
            <a:avLst/>
          </a:prstGeom>
          <a:noFill/>
        </p:spPr>
        <p:txBody>
          <a:bodyPr wrap="none" lIns="67364" tIns="33682" rIns="67364" bIns="33682">
            <a:spAutoFit/>
          </a:bodyPr>
          <a:lstStyle/>
          <a:p>
            <a:pPr>
              <a:defRPr/>
            </a:pPr>
            <a:r>
              <a:rPr lang="sl-SI" sz="2100" b="1" cap="all" dirty="0">
                <a:solidFill>
                  <a:prstClr val="black"/>
                </a:solidFill>
                <a:latin typeface="Calibri" pitchFamily="34" charset="0"/>
              </a:rPr>
              <a:t>A</a:t>
            </a:r>
            <a:endParaRPr lang="sl-SI" sz="2100" dirty="0">
              <a:solidFill>
                <a:prstClr val="black"/>
              </a:solidFill>
            </a:endParaRPr>
          </a:p>
        </p:txBody>
      </p:sp>
      <p:sp>
        <p:nvSpPr>
          <p:cNvPr id="22542" name="PoljeZBesedilom 17"/>
          <p:cNvSpPr txBox="1">
            <a:spLocks noChangeArrowheads="1"/>
          </p:cNvSpPr>
          <p:nvPr/>
        </p:nvSpPr>
        <p:spPr bwMode="auto">
          <a:xfrm>
            <a:off x="3143252" y="5251450"/>
            <a:ext cx="3071813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64" tIns="33682" rIns="67364" bIns="33682">
            <a:spAutoFit/>
          </a:bodyPr>
          <a:lstStyle/>
          <a:p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ЛЮБЛЯНА (ЛЮ) Брник 30 км</a:t>
            </a:r>
            <a:r>
              <a:rPr lang="en-US" sz="1300" b="1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sl-SI" sz="1300" b="1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sl-SI" sz="1300" b="1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1300" b="1">
                <a:solidFill>
                  <a:prstClr val="black"/>
                </a:solidFill>
                <a:latin typeface="Calibri" pitchFamily="34" charset="0"/>
              </a:rPr>
              <a:t>КЛАГЕНФУРТ (КЛУ) Австрия 65 км</a:t>
            </a:r>
            <a:r>
              <a:rPr lang="en-US" sz="1300" b="1">
                <a:solidFill>
                  <a:prstClr val="black"/>
                </a:solidFill>
                <a:latin typeface="Calibri" pitchFamily="34" charset="0"/>
              </a:rPr>
              <a:t> </a:t>
            </a:r>
            <a:endParaRPr lang="sl-SI" sz="1300" b="1">
              <a:solidFill>
                <a:prstClr val="black"/>
              </a:solidFill>
              <a:latin typeface="Calibri" pitchFamily="34" charset="0"/>
            </a:endParaRPr>
          </a:p>
          <a:p>
            <a:endParaRPr lang="en-US" sz="1300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4021140" y="1236667"/>
            <a:ext cx="1047575" cy="345021"/>
          </a:xfrm>
          <a:prstGeom prst="rect">
            <a:avLst/>
          </a:prstGeom>
          <a:noFill/>
        </p:spPr>
        <p:txBody>
          <a:bodyPr wrap="none" lIns="67364" tIns="33682" rIns="67364" bIns="33682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prstClr val="black"/>
                </a:solidFill>
                <a:latin typeface="Calibri" pitchFamily="34" charset="0"/>
              </a:rPr>
              <a:t>Австрия</a:t>
            </a:r>
            <a:endParaRPr lang="sl-SI" dirty="0">
              <a:solidFill>
                <a:prstClr val="black"/>
              </a:solidFill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7273926" y="1793876"/>
            <a:ext cx="305962" cy="391187"/>
          </a:xfrm>
          <a:prstGeom prst="rect">
            <a:avLst/>
          </a:prstGeom>
          <a:noFill/>
        </p:spPr>
        <p:txBody>
          <a:bodyPr wrap="none" lIns="67364" tIns="33682" rIns="67364" bIns="33682">
            <a:spAutoFit/>
          </a:bodyPr>
          <a:lstStyle/>
          <a:p>
            <a:pPr>
              <a:defRPr/>
            </a:pPr>
            <a:r>
              <a:rPr lang="sl-SI" sz="2100" b="1" cap="all" dirty="0">
                <a:solidFill>
                  <a:prstClr val="black"/>
                </a:solidFill>
                <a:latin typeface="Calibri" pitchFamily="34" charset="0"/>
              </a:rPr>
              <a:t>h</a:t>
            </a:r>
            <a:endParaRPr lang="sl-SI" sz="2100" dirty="0">
              <a:solidFill>
                <a:prstClr val="black"/>
              </a:solidFill>
            </a:endParaRPr>
          </a:p>
        </p:txBody>
      </p:sp>
      <p:sp>
        <p:nvSpPr>
          <p:cNvPr id="22545" name="PoljeZBesedilom 20"/>
          <p:cNvSpPr txBox="1">
            <a:spLocks noChangeArrowheads="1"/>
          </p:cNvSpPr>
          <p:nvPr/>
        </p:nvSpPr>
        <p:spPr bwMode="auto">
          <a:xfrm>
            <a:off x="1747838" y="4868866"/>
            <a:ext cx="289932" cy="3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64" tIns="33682" rIns="67364" bIns="33682">
            <a:spAutoFit/>
          </a:bodyPr>
          <a:lstStyle/>
          <a:p>
            <a:r>
              <a:rPr lang="ru-RU" sz="2100" b="1">
                <a:solidFill>
                  <a:prstClr val="black"/>
                </a:solidFill>
                <a:latin typeface="Calibri" pitchFamily="34" charset="0"/>
              </a:rPr>
              <a:t>Я</a:t>
            </a:r>
            <a:endParaRPr lang="sl-SI" sz="2100">
              <a:solidFill>
                <a:prstClr val="black"/>
              </a:solidFill>
            </a:endParaRPr>
          </a:p>
        </p:txBody>
      </p:sp>
      <p:sp>
        <p:nvSpPr>
          <p:cNvPr id="22546" name="PoljeZBesedilom 21"/>
          <p:cNvSpPr txBox="1">
            <a:spLocks noChangeArrowheads="1"/>
          </p:cNvSpPr>
          <p:nvPr/>
        </p:nvSpPr>
        <p:spPr bwMode="auto">
          <a:xfrm>
            <a:off x="6159500" y="4679954"/>
            <a:ext cx="611110" cy="3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64" tIns="33682" rIns="67364" bIns="33682">
            <a:spAutoFit/>
          </a:bodyPr>
          <a:lstStyle/>
          <a:p>
            <a:r>
              <a:rPr lang="sl-SI" sz="2100" b="1">
                <a:solidFill>
                  <a:prstClr val="black"/>
                </a:solidFill>
                <a:latin typeface="Calibri" pitchFamily="34" charset="0"/>
              </a:rPr>
              <a:t>CRO</a:t>
            </a:r>
            <a:endParaRPr lang="sl-SI" sz="2100">
              <a:solidFill>
                <a:prstClr val="black"/>
              </a:solidFill>
            </a:endParaRPr>
          </a:p>
        </p:txBody>
      </p:sp>
      <p:pic>
        <p:nvPicPr>
          <p:cNvPr id="22547" name="Ograda vsebine 3" descr="zemljevid slovenije brez fotke.jpg"/>
          <p:cNvPicPr>
            <a:picLocks noChangeAspect="1"/>
          </p:cNvPicPr>
          <p:nvPr/>
        </p:nvPicPr>
        <p:blipFill>
          <a:blip r:embed="rId4" cstate="print"/>
          <a:srcRect l="73222" t="75456"/>
          <a:stretch>
            <a:fillRect/>
          </a:stretch>
        </p:blipFill>
        <p:spPr bwMode="auto">
          <a:xfrm>
            <a:off x="7088190" y="4679950"/>
            <a:ext cx="2652712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825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376738" y="4941888"/>
            <a:ext cx="4940300" cy="1439862"/>
          </a:xfrm>
          <a:solidFill>
            <a:schemeClr val="bg1">
              <a:lumMod val="5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ru-RU" sz="2200" b="1" dirty="0">
                <a:solidFill>
                  <a:schemeClr val="bg1"/>
                </a:solidFill>
                <a:latin typeface="Arial" charset="0"/>
              </a:rPr>
              <a:t>    обладатели лицензий Министерства здравоохранения Республики Словения</a:t>
            </a:r>
            <a:endParaRPr lang="sl-SI" sz="19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995223" y="881187"/>
            <a:ext cx="8321815" cy="4572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Медицинский персонал с долголетним опытом</a:t>
            </a:r>
            <a:endParaRPr lang="sl-SI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Petkotnik 8"/>
          <p:cNvSpPr/>
          <p:nvPr/>
        </p:nvSpPr>
        <p:spPr>
          <a:xfrm>
            <a:off x="995224" y="1572255"/>
            <a:ext cx="3097213" cy="576262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кардиология</a:t>
            </a:r>
            <a:endParaRPr lang="sl-SI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Petkotnik 9"/>
          <p:cNvSpPr/>
          <p:nvPr/>
        </p:nvSpPr>
        <p:spPr>
          <a:xfrm>
            <a:off x="984492" y="2276943"/>
            <a:ext cx="3097213" cy="576262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ортопедия</a:t>
            </a:r>
            <a:endParaRPr lang="sl-SI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Petkotnik 10"/>
          <p:cNvSpPr/>
          <p:nvPr/>
        </p:nvSpPr>
        <p:spPr>
          <a:xfrm>
            <a:off x="995224" y="2981631"/>
            <a:ext cx="3097213" cy="576263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травматология</a:t>
            </a:r>
            <a:endParaRPr lang="sl-SI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Petkotnik 11"/>
          <p:cNvSpPr/>
          <p:nvPr/>
        </p:nvSpPr>
        <p:spPr>
          <a:xfrm>
            <a:off x="984491" y="3686319"/>
            <a:ext cx="3097213" cy="576263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>
                <a:solidFill>
                  <a:srgbClr val="FFFFFF"/>
                </a:solidFill>
                <a:latin typeface="Arial" charset="0"/>
                <a:cs typeface="Arial" charset="0"/>
              </a:rPr>
              <a:t>ревматология</a:t>
            </a:r>
            <a:endParaRPr lang="sl-SI" sz="20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Petkotnik 12"/>
          <p:cNvSpPr/>
          <p:nvPr/>
        </p:nvSpPr>
        <p:spPr>
          <a:xfrm>
            <a:off x="984490" y="4391007"/>
            <a:ext cx="3097213" cy="576262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дерматология</a:t>
            </a:r>
            <a:endParaRPr lang="sl-SI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6738" y="1484313"/>
            <a:ext cx="4940300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etkotnik 13"/>
          <p:cNvSpPr/>
          <p:nvPr/>
        </p:nvSpPr>
        <p:spPr>
          <a:xfrm>
            <a:off x="995223" y="5113195"/>
            <a:ext cx="3097213" cy="576262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az-Cyrl-AZ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неврология</a:t>
            </a:r>
            <a:endParaRPr lang="sl-SI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7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grada vsebine 2"/>
          <p:cNvSpPr txBox="1">
            <a:spLocks/>
          </p:cNvSpPr>
          <p:nvPr/>
        </p:nvSpPr>
        <p:spPr>
          <a:xfrm>
            <a:off x="1115888" y="1456706"/>
            <a:ext cx="6069360" cy="23050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+mj-lt"/>
              </a:rPr>
              <a:t>Наша минеральная и термальная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+mj-lt"/>
              </a:rPr>
              <a:t>вода  используется в различных целях: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ru-RU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купание</a:t>
            </a:r>
            <a:r>
              <a:rPr lang="sl-SI" sz="2000" dirty="0">
                <a:solidFill>
                  <a:schemeClr val="bg1"/>
                </a:solidFill>
                <a:latin typeface="+mj-lt"/>
              </a:rPr>
              <a:t>,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 расслабление</a:t>
            </a:r>
            <a:r>
              <a:rPr lang="sl-SI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активный отдых, а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также для современных методов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реабилитации</a:t>
            </a:r>
            <a:r>
              <a:rPr lang="sl-SI" sz="2000" dirty="0">
                <a:solidFill>
                  <a:schemeClr val="bg1"/>
                </a:solidFill>
                <a:latin typeface="+mj-lt"/>
              </a:rPr>
              <a:t>. 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 </a:t>
            </a:r>
            <a:endParaRPr lang="sl-SI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888" y="3898653"/>
            <a:ext cx="3900488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024" y="3878584"/>
            <a:ext cx="39592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8024" y="1176659"/>
            <a:ext cx="180022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slov 3"/>
          <p:cNvSpPr txBox="1">
            <a:spLocks/>
          </p:cNvSpPr>
          <p:nvPr/>
        </p:nvSpPr>
        <p:spPr>
          <a:xfrm>
            <a:off x="1115888" y="785493"/>
            <a:ext cx="8012361" cy="4572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Почему именно к нам</a:t>
            </a:r>
            <a:r>
              <a:rPr lang="sl-SI" sz="2400" b="1">
                <a:solidFill>
                  <a:schemeClr val="bg1"/>
                </a:solidFill>
                <a:latin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0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slov 1"/>
          <p:cNvSpPr>
            <a:spLocks noGrp="1"/>
          </p:cNvSpPr>
          <p:nvPr>
            <p:ph type="title"/>
          </p:nvPr>
        </p:nvSpPr>
        <p:spPr bwMode="auto">
          <a:xfrm>
            <a:off x="0" y="2349500"/>
            <a:ext cx="9906000" cy="12065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l-SI" sz="6600" dirty="0" smtClean="0">
                <a:solidFill>
                  <a:schemeClr val="bg1"/>
                </a:solidFill>
              </a:rPr>
              <a:t>Sava hoteli Bled</a:t>
            </a:r>
            <a:r>
              <a:rPr lang="sl-SI" sz="6600" dirty="0" smtClean="0">
                <a:solidFill>
                  <a:srgbClr val="948A54"/>
                </a:solidFill>
              </a:rPr>
              <a:t>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i="1" dirty="0" smtClean="0"/>
              <a:t>  </a:t>
            </a:r>
            <a:endParaRPr lang="sl-SI" dirty="0" smtClean="0"/>
          </a:p>
        </p:txBody>
      </p:sp>
      <p:sp>
        <p:nvSpPr>
          <p:cNvPr id="3" name="Pravokotnik 2"/>
          <p:cNvSpPr/>
          <p:nvPr/>
        </p:nvSpPr>
        <p:spPr>
          <a:xfrm>
            <a:off x="4089400" y="4"/>
            <a:ext cx="1727200" cy="836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>
              <a:solidFill>
                <a:prstClr val="white"/>
              </a:solidFill>
            </a:endParaRPr>
          </a:p>
        </p:txBody>
      </p:sp>
      <p:pic>
        <p:nvPicPr>
          <p:cNvPr id="17412" name="Slika 4" descr="logo SH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1" y="184150"/>
            <a:ext cx="1333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otnik 4"/>
          <p:cNvSpPr/>
          <p:nvPr/>
        </p:nvSpPr>
        <p:spPr>
          <a:xfrm>
            <a:off x="4089400" y="6092829"/>
            <a:ext cx="17272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>
              <a:solidFill>
                <a:prstClr val="white"/>
              </a:solidFill>
            </a:endParaRPr>
          </a:p>
        </p:txBody>
      </p:sp>
      <p:pic>
        <p:nvPicPr>
          <p:cNvPr id="17414" name="Slika 8" descr="shb-25.jpg"/>
          <p:cNvPicPr>
            <a:picLocks noChangeAspect="1"/>
          </p:cNvPicPr>
          <p:nvPr/>
        </p:nvPicPr>
        <p:blipFill>
          <a:blip r:embed="rId4" cstate="print"/>
          <a:srcRect b="16235"/>
          <a:stretch>
            <a:fillRect/>
          </a:stretch>
        </p:blipFill>
        <p:spPr bwMode="auto">
          <a:xfrm>
            <a:off x="4221165" y="6237288"/>
            <a:ext cx="14636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slov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l-SI" smtClean="0"/>
          </a:p>
        </p:txBody>
      </p:sp>
      <p:sp>
        <p:nvSpPr>
          <p:cNvPr id="23555" name="Ograda vsebine 3"/>
          <p:cNvSpPr>
            <a:spLocks noGrp="1"/>
          </p:cNvSpPr>
          <p:nvPr>
            <p:ph idx="1"/>
          </p:nvPr>
        </p:nvSpPr>
        <p:spPr bwMode="auto">
          <a:xfrm>
            <a:off x="495300" y="1600204"/>
            <a:ext cx="89154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  <p:pic>
        <p:nvPicPr>
          <p:cNvPr id="23556" name="Picture 2" descr="E:\izbor_naj_fotke_shr\Slike SHB\pomanjsane\lake bled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6938" y="0"/>
            <a:ext cx="1106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PoljeZBesedilom 5"/>
          <p:cNvSpPr txBox="1">
            <a:spLocks noChangeArrowheads="1"/>
          </p:cNvSpPr>
          <p:nvPr/>
        </p:nvSpPr>
        <p:spPr bwMode="auto">
          <a:xfrm>
            <a:off x="7025482" y="1"/>
            <a:ext cx="2880518" cy="8402300"/>
          </a:xfrm>
          <a:prstGeom prst="rect">
            <a:avLst/>
          </a:prstGeom>
          <a:solidFill>
            <a:srgbClr val="948A54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ru-RU" sz="24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Блед по праву считается </a:t>
            </a:r>
            <a:r>
              <a:rPr lang="sl-SI" sz="24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 </a:t>
            </a:r>
            <a:endParaRPr lang="ru-RU" sz="2400" b="1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5</a:t>
            </a:r>
            <a:r>
              <a:rPr lang="ru-RU" sz="24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-м</a:t>
            </a:r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24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идиллическим местом в Европе</a:t>
            </a:r>
            <a:endParaRPr lang="sl-SI" sz="2400" b="1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endParaRPr lang="ru-RU" sz="2400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r>
              <a:rPr lang="ru-RU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(журнал </a:t>
            </a:r>
            <a:r>
              <a:rPr lang="sl-SI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„</a:t>
            </a:r>
            <a:r>
              <a:rPr lang="sl-SI" sz="240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Forbes</a:t>
            </a:r>
            <a:r>
              <a:rPr lang="sl-SI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“</a:t>
            </a:r>
            <a:r>
              <a:rPr lang="ru-RU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)</a:t>
            </a:r>
          </a:p>
          <a:p>
            <a:endParaRPr lang="ru-RU" sz="24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endParaRPr lang="sl-SI" sz="14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endParaRPr lang="sl-SI" sz="14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>
              <a:buFontTx/>
              <a:buChar char="-"/>
            </a:pPr>
            <a:endParaRPr lang="sl-SI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endParaRPr lang="ru-RU" sz="1400" b="1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.</a:t>
            </a:r>
          </a:p>
          <a:p>
            <a:endParaRPr 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ru-RU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sl-SI" sz="8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slov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  <p:pic>
        <p:nvPicPr>
          <p:cNvPr id="24579" name="Ograda vsebine 5" descr="GRAND HOTEL TOPLICE 0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1238" cy="6858000"/>
          </a:xfrm>
          <a:noFill/>
          <a:ln>
            <a:miter lim="800000"/>
            <a:headEnd/>
            <a:tailEnd/>
          </a:ln>
        </p:spPr>
      </p:pic>
      <p:sp>
        <p:nvSpPr>
          <p:cNvPr id="24580" name="PoljeZBesedilom 4"/>
          <p:cNvSpPr txBox="1">
            <a:spLocks noChangeArrowheads="1"/>
          </p:cNvSpPr>
          <p:nvPr/>
        </p:nvSpPr>
        <p:spPr bwMode="auto">
          <a:xfrm>
            <a:off x="7257255" y="-26988"/>
            <a:ext cx="2688433" cy="12341840"/>
          </a:xfrm>
          <a:prstGeom prst="rect">
            <a:avLst/>
          </a:prstGeom>
          <a:solidFill>
            <a:srgbClr val="948A54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sl-SI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sz="800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altLang="sl-SI" sz="2800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altLang="sl-SI" sz="28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altLang="sl-SI" sz="2800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altLang="sl-SI" sz="28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altLang="sl-SI" sz="2800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altLang="sl-SI" sz="28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altLang="sl-SI" sz="2800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altLang="sl-SI" sz="28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altLang="sl-SI" sz="2800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ru-RU" altLang="sl-SI" sz="2800" b="1" dirty="0" smtClean="0">
                <a:solidFill>
                  <a:srgbClr val="FFFFFF"/>
                </a:solidFill>
                <a:latin typeface="Calibri" pitchFamily="34" charset="0"/>
              </a:rPr>
              <a:t>Гранд отель ТОПЛИЦЕ</a:t>
            </a:r>
            <a:r>
              <a:rPr lang="sl-SI" altLang="sl-SI" sz="2800" b="1" dirty="0" smtClean="0">
                <a:solidFill>
                  <a:srgbClr val="FFFFFF"/>
                </a:solidFill>
                <a:latin typeface="Calibri" pitchFamily="34" charset="0"/>
              </a:rPr>
              <a:t>*****</a:t>
            </a:r>
            <a:endParaRPr lang="ru-RU" altLang="sl-SI" sz="2800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ru-RU" altLang="sl-SI" sz="2400" b="1" dirty="0" smtClean="0">
                <a:solidFill>
                  <a:srgbClr val="FFFFFF"/>
                </a:solidFill>
                <a:latin typeface="Calibri" pitchFamily="34" charset="0"/>
              </a:rPr>
              <a:t>- является брендом               </a:t>
            </a:r>
            <a:r>
              <a:rPr lang="sl-SI" altLang="sl-SI" sz="2400" b="1" dirty="0" err="1" smtClean="0">
                <a:solidFill>
                  <a:srgbClr val="FFFFFF"/>
                </a:solidFill>
                <a:latin typeface="Calibri" pitchFamily="34" charset="0"/>
              </a:rPr>
              <a:t>Small</a:t>
            </a:r>
            <a:r>
              <a:rPr lang="sl-SI" altLang="sl-SI" sz="24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sl-SI" altLang="sl-SI" sz="2400" b="1" dirty="0" err="1" smtClean="0">
                <a:solidFill>
                  <a:srgbClr val="FFFFFF"/>
                </a:solidFill>
                <a:latin typeface="Calibri" pitchFamily="34" charset="0"/>
              </a:rPr>
              <a:t>luxury</a:t>
            </a:r>
            <a:r>
              <a:rPr lang="sl-SI" altLang="sl-SI" sz="24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sl-SI" altLang="sl-SI" sz="2400" b="1" dirty="0" err="1" smtClean="0">
                <a:solidFill>
                  <a:srgbClr val="FFFFFF"/>
                </a:solidFill>
                <a:latin typeface="Calibri" pitchFamily="34" charset="0"/>
              </a:rPr>
              <a:t>hotels</a:t>
            </a:r>
            <a:r>
              <a:rPr lang="sl-SI" altLang="sl-SI" sz="24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sl-SI" altLang="sl-SI" sz="2400" b="1" dirty="0" err="1" smtClean="0">
                <a:solidFill>
                  <a:srgbClr val="FFFFFF"/>
                </a:solidFill>
                <a:latin typeface="Calibri" pitchFamily="34" charset="0"/>
              </a:rPr>
              <a:t>of</a:t>
            </a:r>
            <a:r>
              <a:rPr lang="sl-SI" altLang="sl-SI" sz="24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sl-SI" altLang="sl-SI" sz="2400" b="1" dirty="0" err="1" smtClean="0">
                <a:solidFill>
                  <a:srgbClr val="FFFFFF"/>
                </a:solidFill>
                <a:latin typeface="Calibri" pitchFamily="34" charset="0"/>
              </a:rPr>
              <a:t>the</a:t>
            </a:r>
            <a:r>
              <a:rPr lang="sl-SI" altLang="sl-SI" sz="24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sl-SI" altLang="sl-SI" sz="2400" b="1" dirty="0" err="1" smtClean="0">
                <a:solidFill>
                  <a:srgbClr val="FFFFFF"/>
                </a:solidFill>
                <a:latin typeface="Calibri" pitchFamily="34" charset="0"/>
              </a:rPr>
              <a:t>World</a:t>
            </a:r>
            <a:endParaRPr lang="sl-SI" altLang="sl-SI" sz="24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ru-RU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sl-SI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sl-SI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endParaRPr 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endParaRPr 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sl-SI" sz="8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otel Golf_01_Foto BD_08 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8627" y="-27384"/>
            <a:ext cx="11544182" cy="7104112"/>
          </a:xfrm>
          <a:prstGeom prst="rect">
            <a:avLst/>
          </a:prstGeom>
        </p:spPr>
      </p:pic>
      <p:sp>
        <p:nvSpPr>
          <p:cNvPr id="21509" name="PoljeZBesedilom 5"/>
          <p:cNvSpPr txBox="1">
            <a:spLocks noChangeArrowheads="1"/>
          </p:cNvSpPr>
          <p:nvPr/>
        </p:nvSpPr>
        <p:spPr bwMode="auto">
          <a:xfrm>
            <a:off x="5169024" y="-27384"/>
            <a:ext cx="4032448" cy="8894743"/>
          </a:xfrm>
          <a:prstGeom prst="rect">
            <a:avLst/>
          </a:prstGeom>
          <a:solidFill>
            <a:srgbClr val="948A5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altLang="sl-SI" sz="28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Отель </a:t>
            </a:r>
          </a:p>
          <a:p>
            <a:pPr eaLnBrk="1" hangingPunct="1"/>
            <a:r>
              <a:rPr lang="ru-RU" altLang="sl-SI" sz="28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«Рикли Баланс»</a:t>
            </a:r>
            <a:r>
              <a:rPr lang="sl-SI" altLang="sl-SI" sz="28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****</a:t>
            </a:r>
            <a:r>
              <a:rPr lang="ru-RU" altLang="sl-SI" sz="28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суп. </a:t>
            </a:r>
            <a:r>
              <a:rPr lang="ru-RU" altLang="sl-SI" sz="28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(экс-«Гольф») </a:t>
            </a:r>
            <a:r>
              <a:rPr lang="ru-RU" altLang="sl-SI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- полностью обновлен  в 2018 г. </a:t>
            </a:r>
          </a:p>
          <a:p>
            <a:pPr eaLnBrk="1" hangingPunct="1"/>
            <a:r>
              <a:rPr lang="ru-RU" altLang="sl-SI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– лучший отель на озере Блед</a:t>
            </a:r>
          </a:p>
          <a:p>
            <a:pPr eaLnBrk="1" hangingPunct="1"/>
            <a:endParaRPr lang="sl-SI" altLang="sl-SI" sz="24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sl-SI" altLang="sl-SI" sz="8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6" name="Picture 5" descr="Outdoor pools_02_ZWC_HG_Foto DD_07 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8584">
            <a:off x="3481441" y="4806402"/>
            <a:ext cx="4619039" cy="284248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 descr="Senior suite_Lake view_02_HG_Foto JG_10 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06" y="2492897"/>
            <a:ext cx="4251997" cy="261636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5909104" y="2512769"/>
            <a:ext cx="4212000" cy="257662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3499975" y="4842609"/>
            <a:ext cx="4572000" cy="304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 descr="Hotel Park_06_Foto BD_08 1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0" b="-570"/>
          <a:stretch/>
        </p:blipFill>
        <p:spPr bwMode="auto">
          <a:xfrm>
            <a:off x="-1755743" y="-315416"/>
            <a:ext cx="11840073" cy="736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5"/>
          <p:cNvSpPr txBox="1">
            <a:spLocks noChangeArrowheads="1"/>
          </p:cNvSpPr>
          <p:nvPr/>
        </p:nvSpPr>
        <p:spPr bwMode="auto">
          <a:xfrm>
            <a:off x="6512621" y="-220330"/>
            <a:ext cx="3571709" cy="7725192"/>
          </a:xfrm>
          <a:prstGeom prst="rect">
            <a:avLst/>
          </a:prstGeom>
          <a:solidFill>
            <a:srgbClr val="948A5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sl-SI" altLang="sl-SI" sz="2800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/>
            <a:r>
              <a:rPr lang="ru-RU" altLang="sl-SI" sz="28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Отель «Парк»</a:t>
            </a:r>
            <a:r>
              <a:rPr lang="sl-SI" altLang="sl-SI" sz="28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****</a:t>
            </a:r>
            <a:r>
              <a:rPr lang="ru-RU" altLang="sl-SI" sz="28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altLang="sl-SI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- самый большой отель на озере Блед.          </a:t>
            </a:r>
            <a:endParaRPr lang="sl-SI" altLang="sl-SI" sz="2400" dirty="0" smtClean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/>
            <a:r>
              <a:rPr lang="ru-RU" altLang="sl-SI" sz="240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Его фасад ночью переливается цветными спецэффектами.</a:t>
            </a:r>
            <a:endParaRPr lang="sl-SI" altLang="sl-SI" sz="24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sl-SI" altLang="sl-SI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sl-SI" altLang="sl-SI" sz="8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8" name="Picture 7" descr="Double room_Lake view_HP_Foto JG_10 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-291413"/>
            <a:ext cx="4211918" cy="259194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Roof top bar_HP_Foto DD_07 15.jpg" descr="/Volumes/Sava Turizem - Centrala/KROVNI MATERIJALI/FOTOTEKA/Sava hoteli Bled/FOTKE/Hotel Park/Roof top bar_HP_Foto DD_07 15.jpg"/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783" y="1484784"/>
            <a:ext cx="3080792" cy="189587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901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621&quot;/&gt;&lt;/object&gt;&lt;object type=&quot;3&quot; unique_id=&quot;10006&quot;&gt;&lt;property id=&quot;20148&quot; value=&quot;5&quot;/&gt;&lt;property id=&quot;20300&quot; value=&quot;Slide 3&quot;/&gt;&lt;property id=&quot;20307&quot; value=&quot;622&quot;/&gt;&lt;/object&gt;&lt;object type=&quot;3&quot; unique_id=&quot;10007&quot;&gt;&lt;property id=&quot;20148&quot; value=&quot;5&quot;/&gt;&lt;property id=&quot;20300&quot; value=&quot;Slide 4&quot;/&gt;&lt;property id=&quot;20307&quot; value=&quot;625&quot;/&gt;&lt;/object&gt;&lt;object type=&quot;3&quot; unique_id=&quot;10008&quot;&gt;&lt;property id=&quot;20148&quot; value=&quot;5&quot;/&gt;&lt;property id=&quot;20300&quot; value=&quot;Slide 5&quot;/&gt;&lt;property id=&quot;20307&quot; value=&quot;626&quot;/&gt;&lt;/object&gt;&lt;object type=&quot;3&quot; unique_id=&quot;10009&quot;&gt;&lt;property id=&quot;20148&quot; value=&quot;5&quot;/&gt;&lt;property id=&quot;20300&quot; value=&quot;Slide 6&quot;/&gt;&lt;property id=&quot;20307&quot; value=&quot;627&quot;/&gt;&lt;/object&gt;&lt;object type=&quot;3&quot; unique_id=&quot;10010&quot;&gt;&lt;property id=&quot;20148&quot; value=&quot;5&quot;/&gt;&lt;property id=&quot;20300&quot; value=&quot;Slide 7&quot;/&gt;&lt;property id=&quot;20307&quot; value=&quot;628&quot;/&gt;&lt;/object&gt;&lt;object type=&quot;3&quot; unique_id=&quot;10011&quot;&gt;&lt;property id=&quot;20148&quot; value=&quot;5&quot;/&gt;&lt;property id=&quot;20300&quot; value=&quot;Slide 8&quot;/&gt;&lt;property id=&quot;20307&quot; value=&quot;629&quot;/&gt;&lt;/object&gt;&lt;object type=&quot;3&quot; unique_id=&quot;10012&quot;&gt;&lt;property id=&quot;20148&quot; value=&quot;5&quot;/&gt;&lt;property id=&quot;20300&quot; value=&quot;Slide 9&quot;/&gt;&lt;property id=&quot;20307&quot; value=&quot;630&quot;/&gt;&lt;/object&gt;&lt;object type=&quot;3&quot; unique_id=&quot;10013&quot;&gt;&lt;property id=&quot;20148&quot; value=&quot;5&quot;/&gt;&lt;property id=&quot;20300&quot; value=&quot;Slide 10&quot;/&gt;&lt;property id=&quot;20307&quot; value=&quot;631&quot;/&gt;&lt;/object&gt;&lt;object type=&quot;3&quot; unique_id=&quot;10014&quot;&gt;&lt;property id=&quot;20148&quot; value=&quot;5&quot;/&gt;&lt;property id=&quot;20300&quot; value=&quot;Slide 11&quot;/&gt;&lt;property id=&quot;20307&quot; value=&quot;632&quot;/&gt;&lt;/object&gt;&lt;object type=&quot;3&quot; unique_id=&quot;10015&quot;&gt;&lt;property id=&quot;20148&quot; value=&quot;5&quot;/&gt;&lt;property id=&quot;20300&quot; value=&quot;Slide 12&quot;/&gt;&lt;property id=&quot;20307&quot; value=&quot;633&quot;/&gt;&lt;/object&gt;&lt;object type=&quot;3&quot; unique_id=&quot;10016&quot;&gt;&lt;property id=&quot;20148&quot; value=&quot;5&quot;/&gt;&lt;property id=&quot;20300&quot; value=&quot;Slide 13&quot;/&gt;&lt;property id=&quot;20307&quot; value=&quot;634&quot;/&gt;&lt;/object&gt;&lt;object type=&quot;3&quot; unique_id=&quot;10017&quot;&gt;&lt;property id=&quot;20148&quot; value=&quot;5&quot;/&gt;&lt;property id=&quot;20300&quot; value=&quot;Slide 14&quot;/&gt;&lt;property id=&quot;20307&quot; value=&quot;635&quot;/&gt;&lt;/object&gt;&lt;object type=&quot;3&quot; unique_id=&quot;10018&quot;&gt;&lt;property id=&quot;20148&quot; value=&quot;5&quot;/&gt;&lt;property id=&quot;20300&quot; value=&quot;Slide 15&quot;/&gt;&lt;property id=&quot;20307&quot; value=&quot;636&quot;/&gt;&lt;/object&gt;&lt;object type=&quot;3&quot; unique_id=&quot;10019&quot;&gt;&lt;property id=&quot;20148&quot; value=&quot;5&quot;/&gt;&lt;property id=&quot;20300&quot; value=&quot;Slide 16&quot;/&gt;&lt;property id=&quot;20307&quot; value=&quot;637&quot;/&gt;&lt;/object&gt;&lt;object type=&quot;3&quot; unique_id=&quot;10020&quot;&gt;&lt;property id=&quot;20148&quot; value=&quot;5&quot;/&gt;&lt;property id=&quot;20300&quot; value=&quot;Slide 17&quot;/&gt;&lt;property id=&quot;20307&quot; value=&quot;572&quot;/&gt;&lt;/object&gt;&lt;object type=&quot;3&quot; unique_id=&quot;10021&quot;&gt;&lt;property id=&quot;20148&quot; value=&quot;5&quot;/&gt;&lt;property id=&quot;20300&quot; value=&quot;Slide 18&quot;/&gt;&lt;property id=&quot;20307&quot; value=&quot;573&quot;/&gt;&lt;/object&gt;&lt;object type=&quot;3&quot; unique_id=&quot;10022&quot;&gt;&lt;property id=&quot;20148&quot; value=&quot;5&quot;/&gt;&lt;property id=&quot;20300&quot; value=&quot;Slide 19&quot;/&gt;&lt;property id=&quot;20307&quot; value=&quot;574&quot;/&gt;&lt;/object&gt;&lt;object type=&quot;3&quot; unique_id=&quot;10023&quot;&gt;&lt;property id=&quot;20148&quot; value=&quot;5&quot;/&gt;&lt;property id=&quot;20300&quot; value=&quot;Slide 20&quot;/&gt;&lt;property id=&quot;20307&quot; value=&quot;583&quot;/&gt;&lt;/object&gt;&lt;object type=&quot;3&quot; unique_id=&quot;10024&quot;&gt;&lt;property id=&quot;20148&quot; value=&quot;5&quot;/&gt;&lt;property id=&quot;20300&quot; value=&quot;Slide 21&quot;/&gt;&lt;property id=&quot;20307&quot; value=&quot;584&quot;/&gt;&lt;/object&gt;&lt;object type=&quot;3&quot; unique_id=&quot;10025&quot;&gt;&lt;property id=&quot;20148&quot; value=&quot;5&quot;/&gt;&lt;property id=&quot;20300&quot; value=&quot;Slide 22&quot;/&gt;&lt;property id=&quot;20307&quot; value=&quot;586&quot;/&gt;&lt;/object&gt;&lt;object type=&quot;3&quot; unique_id=&quot;10026&quot;&gt;&lt;property id=&quot;20148&quot; value=&quot;5&quot;/&gt;&lt;property id=&quot;20300&quot; value=&quot;Slide 23&quot;/&gt;&lt;property id=&quot;20307&quot; value=&quot;585&quot;/&gt;&lt;/object&gt;&lt;object type=&quot;3&quot; unique_id=&quot;10027&quot;&gt;&lt;property id=&quot;20148&quot; value=&quot;5&quot;/&gt;&lt;property id=&quot;20300&quot; value=&quot;Slide 24&quot;/&gt;&lt;property id=&quot;20307&quot; value=&quot;575&quot;/&gt;&lt;/object&gt;&lt;object type=&quot;3&quot; unique_id=&quot;10028&quot;&gt;&lt;property id=&quot;20148&quot; value=&quot;5&quot;/&gt;&lt;property id=&quot;20300&quot; value=&quot;Slide 25&quot;/&gt;&lt;property id=&quot;20307&quot; value=&quot;576&quot;/&gt;&lt;/object&gt;&lt;object type=&quot;3&quot; unique_id=&quot;10029&quot;&gt;&lt;property id=&quot;20148&quot; value=&quot;5&quot;/&gt;&lt;property id=&quot;20300&quot; value=&quot;Slide 26&quot;/&gt;&lt;property id=&quot;20307&quot; value=&quot;587&quot;/&gt;&lt;/object&gt;&lt;object type=&quot;3&quot; unique_id=&quot;10030&quot;&gt;&lt;property id=&quot;20148&quot; value=&quot;5&quot;/&gt;&lt;property id=&quot;20300&quot; value=&quot;Slide 27&quot;/&gt;&lt;property id=&quot;20307&quot; value=&quot;588&quot;/&gt;&lt;/object&gt;&lt;object type=&quot;3&quot; unique_id=&quot;10031&quot;&gt;&lt;property id=&quot;20148&quot; value=&quot;5&quot;/&gt;&lt;property id=&quot;20300&quot; value=&quot;Slide 28&quot;/&gt;&lt;property id=&quot;20307&quot; value=&quot;589&quot;/&gt;&lt;/object&gt;&lt;object type=&quot;3&quot; unique_id=&quot;10032&quot;&gt;&lt;property id=&quot;20148&quot; value=&quot;5&quot;/&gt;&lt;property id=&quot;20300&quot; value=&quot;Slide 29&quot;/&gt;&lt;property id=&quot;20307&quot; value=&quot;590&quot;/&gt;&lt;/object&gt;&lt;object type=&quot;3&quot; unique_id=&quot;10033&quot;&gt;&lt;property id=&quot;20148&quot; value=&quot;5&quot;/&gt;&lt;property id=&quot;20300&quot; value=&quot;Slide 31&quot;/&gt;&lt;property id=&quot;20307&quot; value=&quot;591&quot;/&gt;&lt;/object&gt;&lt;object type=&quot;3&quot; unique_id=&quot;10034&quot;&gt;&lt;property id=&quot;20148&quot; value=&quot;5&quot;/&gt;&lt;property id=&quot;20300&quot; value=&quot;Slide 32&quot;/&gt;&lt;property id=&quot;20307&quot; value=&quot;592&quot;/&gt;&lt;/object&gt;&lt;object type=&quot;3&quot; unique_id=&quot;10035&quot;&gt;&lt;property id=&quot;20148&quot; value=&quot;5&quot;/&gt;&lt;property id=&quot;20300&quot; value=&quot;Slide 33&quot;/&gt;&lt;property id=&quot;20307&quot; value=&quot;593&quot;/&gt;&lt;/object&gt;&lt;object type=&quot;3&quot; unique_id=&quot;10036&quot;&gt;&lt;property id=&quot;20148&quot; value=&quot;5&quot;/&gt;&lt;property id=&quot;20300&quot; value=&quot;Slide 35&quot;/&gt;&lt;property id=&quot;20307&quot; value=&quot;577&quot;/&gt;&lt;/object&gt;&lt;object type=&quot;3&quot; unique_id=&quot;10037&quot;&gt;&lt;property id=&quot;20148&quot; value=&quot;5&quot;/&gt;&lt;property id=&quot;20300&quot; value=&quot;Slide 36&quot;/&gt;&lt;property id=&quot;20307&quot; value=&quot;578&quot;/&gt;&lt;/object&gt;&lt;object type=&quot;3&quot; unique_id=&quot;10038&quot;&gt;&lt;property id=&quot;20148&quot; value=&quot;5&quot;/&gt;&lt;property id=&quot;20300&quot; value=&quot;Slide 37&quot;/&gt;&lt;property id=&quot;20307&quot; value=&quot;638&quot;/&gt;&lt;/object&gt;&lt;object type=&quot;3&quot; unique_id=&quot;10039&quot;&gt;&lt;property id=&quot;20148&quot; value=&quot;5&quot;/&gt;&lt;property id=&quot;20300&quot; value=&quot;Slide 38&quot;/&gt;&lt;property id=&quot;20307&quot; value=&quot;594&quot;/&gt;&lt;/object&gt;&lt;object type=&quot;3&quot; unique_id=&quot;10040&quot;&gt;&lt;property id=&quot;20148&quot; value=&quot;5&quot;/&gt;&lt;property id=&quot;20300&quot; value=&quot;Slide 39&quot;/&gt;&lt;property id=&quot;20307&quot; value=&quot;595&quot;/&gt;&lt;/object&gt;&lt;object type=&quot;3&quot; unique_id=&quot;10041&quot;&gt;&lt;property id=&quot;20148&quot; value=&quot;5&quot;/&gt;&lt;property id=&quot;20300&quot; value=&quot;Slide 40&quot;/&gt;&lt;property id=&quot;20307&quot; value=&quot;596&quot;/&gt;&lt;/object&gt;&lt;object type=&quot;3&quot; unique_id=&quot;10042&quot;&gt;&lt;property id=&quot;20148&quot; value=&quot;5&quot;/&gt;&lt;property id=&quot;20300&quot; value=&quot;Slide 41&quot;/&gt;&lt;property id=&quot;20307&quot; value=&quot;597&quot;/&gt;&lt;/object&gt;&lt;object type=&quot;3&quot; unique_id=&quot;10043&quot;&gt;&lt;property id=&quot;20148&quot; value=&quot;5&quot;/&gt;&lt;property id=&quot;20300&quot; value=&quot;Slide 42&quot;/&gt;&lt;property id=&quot;20307&quot; value=&quot;598&quot;/&gt;&lt;/object&gt;&lt;object type=&quot;3&quot; unique_id=&quot;10044&quot;&gt;&lt;property id=&quot;20148&quot; value=&quot;5&quot;/&gt;&lt;property id=&quot;20300&quot; value=&quot;Slide 43&quot;/&gt;&lt;property id=&quot;20307&quot; value=&quot;599&quot;/&gt;&lt;/object&gt;&lt;object type=&quot;3&quot; unique_id=&quot;10045&quot;&gt;&lt;property id=&quot;20148&quot; value=&quot;5&quot;/&gt;&lt;property id=&quot;20300&quot; value=&quot;Slide 44&quot;/&gt;&lt;property id=&quot;20307&quot; value=&quot;600&quot;/&gt;&lt;/object&gt;&lt;object type=&quot;3&quot; unique_id=&quot;10046&quot;&gt;&lt;property id=&quot;20148&quot; value=&quot;5&quot;/&gt;&lt;property id=&quot;20300&quot; value=&quot;Slide 45&quot;/&gt;&lt;property id=&quot;20307&quot; value=&quot;601&quot;/&gt;&lt;/object&gt;&lt;object type=&quot;3&quot; unique_id=&quot;10047&quot;&gt;&lt;property id=&quot;20148&quot; value=&quot;5&quot;/&gt;&lt;property id=&quot;20300&quot; value=&quot;Slide 46&quot;/&gt;&lt;property id=&quot;20307&quot; value=&quot;602&quot;/&gt;&lt;/object&gt;&lt;object type=&quot;3&quot; unique_id=&quot;10048&quot;&gt;&lt;property id=&quot;20148&quot; value=&quot;5&quot;/&gt;&lt;property id=&quot;20300&quot; value=&quot;Slide 47&quot;/&gt;&lt;property id=&quot;20307&quot; value=&quot;603&quot;/&gt;&lt;/object&gt;&lt;object type=&quot;3&quot; unique_id=&quot;10049&quot;&gt;&lt;property id=&quot;20148&quot; value=&quot;5&quot;/&gt;&lt;property id=&quot;20300&quot; value=&quot;Slide 48&quot;/&gt;&lt;property id=&quot;20307&quot; value=&quot;579&quot;/&gt;&lt;/object&gt;&lt;object type=&quot;3&quot; unique_id=&quot;10050&quot;&gt;&lt;property id=&quot;20148&quot; value=&quot;5&quot;/&gt;&lt;property id=&quot;20300&quot; value=&quot;Slide 49&quot;/&gt;&lt;property id=&quot;20307&quot; value=&quot;580&quot;/&gt;&lt;/object&gt;&lt;object type=&quot;3&quot; unique_id=&quot;10051&quot;&gt;&lt;property id=&quot;20148&quot; value=&quot;5&quot;/&gt;&lt;property id=&quot;20300&quot; value=&quot;Slide 50&quot;/&gt;&lt;property id=&quot;20307&quot; value=&quot;604&quot;/&gt;&lt;/object&gt;&lt;object type=&quot;3&quot; unique_id=&quot;10052&quot;&gt;&lt;property id=&quot;20148&quot; value=&quot;5&quot;/&gt;&lt;property id=&quot;20300&quot; value=&quot;Slide 51&quot;/&gt;&lt;property id=&quot;20307&quot; value=&quot;605&quot;/&gt;&lt;/object&gt;&lt;object type=&quot;3&quot; unique_id=&quot;10053&quot;&gt;&lt;property id=&quot;20148&quot; value=&quot;5&quot;/&gt;&lt;property id=&quot;20300&quot; value=&quot;Slide 52&quot;/&gt;&lt;property id=&quot;20307&quot; value=&quot;606&quot;/&gt;&lt;/object&gt;&lt;object type=&quot;3&quot; unique_id=&quot;10054&quot;&gt;&lt;property id=&quot;20148&quot; value=&quot;5&quot;/&gt;&lt;property id=&quot;20300&quot; value=&quot;Slide 53&quot;/&gt;&lt;property id=&quot;20307&quot; value=&quot;607&quot;/&gt;&lt;/object&gt;&lt;object type=&quot;3&quot; unique_id=&quot;10055&quot;&gt;&lt;property id=&quot;20148&quot; value=&quot;5&quot;/&gt;&lt;property id=&quot;20300&quot; value=&quot;Slide 54&quot;/&gt;&lt;property id=&quot;20307&quot; value=&quot;608&quot;/&gt;&lt;/object&gt;&lt;object type=&quot;3&quot; unique_id=&quot;10056&quot;&gt;&lt;property id=&quot;20148&quot; value=&quot;5&quot;/&gt;&lt;property id=&quot;20300&quot; value=&quot;Slide 55&quot;/&gt;&lt;property id=&quot;20307&quot; value=&quot;609&quot;/&gt;&lt;/object&gt;&lt;object type=&quot;3&quot; unique_id=&quot;10057&quot;&gt;&lt;property id=&quot;20148&quot; value=&quot;5&quot;/&gt;&lt;property id=&quot;20300&quot; value=&quot;Slide 56&quot;/&gt;&lt;property id=&quot;20307&quot; value=&quot;610&quot;/&gt;&lt;/object&gt;&lt;object type=&quot;3&quot; unique_id=&quot;10058&quot;&gt;&lt;property id=&quot;20148&quot; value=&quot;5&quot;/&gt;&lt;property id=&quot;20300&quot; value=&quot;Slide 57&quot;/&gt;&lt;property id=&quot;20307&quot; value=&quot;611&quot;/&gt;&lt;/object&gt;&lt;object type=&quot;3&quot; unique_id=&quot;10059&quot;&gt;&lt;property id=&quot;20148&quot; value=&quot;5&quot;/&gt;&lt;property id=&quot;20300&quot; value=&quot;Slide 58&quot;/&gt;&lt;property id=&quot;20307&quot; value=&quot;581&quot;/&gt;&lt;/object&gt;&lt;object type=&quot;3&quot; unique_id=&quot;10060&quot;&gt;&lt;property id=&quot;20148&quot; value=&quot;5&quot;/&gt;&lt;property id=&quot;20300&quot; value=&quot;Slide 59&quot;/&gt;&lt;property id=&quot;20307&quot; value=&quot;582&quot;/&gt;&lt;/object&gt;&lt;object type=&quot;3&quot; unique_id=&quot;10061&quot;&gt;&lt;property id=&quot;20148&quot; value=&quot;5&quot;/&gt;&lt;property id=&quot;20300&quot; value=&quot;Slide 60&quot;/&gt;&lt;property id=&quot;20307&quot; value=&quot;612&quot;/&gt;&lt;/object&gt;&lt;object type=&quot;3&quot; unique_id=&quot;10062&quot;&gt;&lt;property id=&quot;20148&quot; value=&quot;5&quot;/&gt;&lt;property id=&quot;20300&quot; value=&quot;Slide 61&quot;/&gt;&lt;property id=&quot;20307&quot; value=&quot;613&quot;/&gt;&lt;/object&gt;&lt;object type=&quot;3&quot; unique_id=&quot;10063&quot;&gt;&lt;property id=&quot;20148&quot; value=&quot;5&quot;/&gt;&lt;property id=&quot;20300&quot; value=&quot;Slide 62&quot;/&gt;&lt;property id=&quot;20307&quot; value=&quot;614&quot;/&gt;&lt;/object&gt;&lt;object type=&quot;3&quot; unique_id=&quot;10064&quot;&gt;&lt;property id=&quot;20148&quot; value=&quot;5&quot;/&gt;&lt;property id=&quot;20300&quot; value=&quot;Slide 63&quot;/&gt;&lt;property id=&quot;20307&quot; value=&quot;615&quot;/&gt;&lt;/object&gt;&lt;object type=&quot;3&quot; unique_id=&quot;10065&quot;&gt;&lt;property id=&quot;20148&quot; value=&quot;5&quot;/&gt;&lt;property id=&quot;20300&quot; value=&quot;Slide 64&quot;/&gt;&lt;property id=&quot;20307&quot; value=&quot;616&quot;/&gt;&lt;/object&gt;&lt;object type=&quot;3&quot; unique_id=&quot;10066&quot;&gt;&lt;property id=&quot;20148&quot; value=&quot;5&quot;/&gt;&lt;property id=&quot;20300&quot; value=&quot;Slide 65&quot;/&gt;&lt;property id=&quot;20307&quot; value=&quot;617&quot;/&gt;&lt;/object&gt;&lt;object type=&quot;3&quot; unique_id=&quot;10067&quot;&gt;&lt;property id=&quot;20148&quot; value=&quot;5&quot;/&gt;&lt;property id=&quot;20300&quot; value=&quot;Slide 66&quot;/&gt;&lt;property id=&quot;20307&quot; value=&quot;618&quot;/&gt;&lt;/object&gt;&lt;object type=&quot;3&quot; unique_id=&quot;10068&quot;&gt;&lt;property id=&quot;20148&quot; value=&quot;5&quot;/&gt;&lt;property id=&quot;20300&quot; value=&quot;Slide 67&quot;/&gt;&lt;property id=&quot;20307&quot; value=&quot;620&quot;/&gt;&lt;/object&gt;&lt;object type=&quot;3&quot; unique_id=&quot;10069&quot;&gt;&lt;property id=&quot;20148&quot; value=&quot;5&quot;/&gt;&lt;property id=&quot;20300&quot; value=&quot;Slide 68&quot;/&gt;&lt;property id=&quot;20307&quot; value=&quot;619&quot;/&gt;&lt;/object&gt;&lt;object type=&quot;3&quot; unique_id=&quot;10546&quot;&gt;&lt;property id=&quot;20148&quot; value=&quot;5&quot;/&gt;&lt;property id=&quot;20300&quot; value=&quot;Slide 30&quot;/&gt;&lt;property id=&quot;20307&quot; value=&quot;639&quot;/&gt;&lt;/object&gt;&lt;object type=&quot;3&quot; unique_id=&quot;10754&quot;&gt;&lt;property id=&quot;20148&quot; value=&quot;5&quot;/&gt;&lt;property id=&quot;20300&quot; value=&quot;Slide 34&quot;/&gt;&lt;property id=&quot;20307&quot; value=&quot;640&quot;/&gt;&lt;/object&gt;&lt;object type=&quot;3&quot; unique_id=&quot;11035&quot;&gt;&lt;property id=&quot;20148&quot; value=&quot;5&quot;/&gt;&lt;property id=&quot;20300&quot; value=&quot;Slide 1&quot;/&gt;&lt;property id=&quot;20307&quot; value=&quot;64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14974</TotalTime>
  <Words>574</Words>
  <Application>Microsoft Office PowerPoint</Application>
  <PresentationFormat>Лист A4 (210x297 мм)</PresentationFormat>
  <Paragraphs>267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Trebuchet MS</vt:lpstr>
      <vt:lpstr>Calibri</vt:lpstr>
      <vt:lpstr>Arial</vt:lpstr>
      <vt:lpstr>ＭＳ Ｐゴシック</vt:lpstr>
      <vt:lpstr>Times New Roman</vt:lpstr>
      <vt:lpstr>1_Default Design</vt:lpstr>
      <vt:lpstr>2_Default Design</vt:lpstr>
      <vt:lpstr>Officeova tema</vt:lpstr>
      <vt:lpstr>3_Default Design</vt:lpstr>
      <vt:lpstr>2_Officeova tema</vt:lpstr>
      <vt:lpstr>Презентация PowerPoint</vt:lpstr>
      <vt:lpstr>Презентация PowerPoint</vt:lpstr>
      <vt:lpstr>Презентация PowerPoint</vt:lpstr>
      <vt:lpstr>Презентация PowerPoint</vt:lpstr>
      <vt:lpstr>Sava hoteli Bled    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AV studio</dc:creator>
  <cp:lastModifiedBy>Пользователь</cp:lastModifiedBy>
  <cp:revision>1054</cp:revision>
  <cp:lastPrinted>2017-02-10T18:06:49Z</cp:lastPrinted>
  <dcterms:created xsi:type="dcterms:W3CDTF">2005-04-25T06:00:24Z</dcterms:created>
  <dcterms:modified xsi:type="dcterms:W3CDTF">2018-12-06T17:23:42Z</dcterms:modified>
</cp:coreProperties>
</file>